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78" r:id="rId4"/>
    <p:sldId id="281" r:id="rId5"/>
    <p:sldId id="266" r:id="rId6"/>
    <p:sldId id="267" r:id="rId7"/>
    <p:sldId id="270" r:id="rId8"/>
    <p:sldId id="289" r:id="rId9"/>
    <p:sldId id="274" r:id="rId10"/>
    <p:sldId id="286" r:id="rId11"/>
    <p:sldId id="285" r:id="rId12"/>
    <p:sldId id="288" r:id="rId13"/>
    <p:sldId id="263" r:id="rId14"/>
    <p:sldId id="264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6"/>
    <p:restoredTop sz="94002"/>
  </p:normalViewPr>
  <p:slideViewPr>
    <p:cSldViewPr snapToGrid="0">
      <p:cViewPr varScale="1">
        <p:scale>
          <a:sx n="73" d="100"/>
          <a:sy n="73" d="100"/>
        </p:scale>
        <p:origin x="148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329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466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74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482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685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94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41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69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96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61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34.png"/><Relationship Id="rId3" Type="http://schemas.microsoft.com/office/2007/relationships/media" Target="../media/media10.wav"/><Relationship Id="rId21" Type="http://schemas.openxmlformats.org/officeDocument/2006/relationships/image" Target="../media/image30.png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3.png"/><Relationship Id="rId2" Type="http://schemas.openxmlformats.org/officeDocument/2006/relationships/audio" Target="../media/media9.wav"/><Relationship Id="rId16" Type="http://schemas.openxmlformats.org/officeDocument/2006/relationships/audio" Target="../media/media16.wav"/><Relationship Id="rId20" Type="http://schemas.openxmlformats.org/officeDocument/2006/relationships/image" Target="../media/image29.png"/><Relationship Id="rId29" Type="http://schemas.openxmlformats.org/officeDocument/2006/relationships/image" Target="../media/image37.png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24" Type="http://schemas.openxmlformats.org/officeDocument/2006/relationships/image" Target="../media/image32.png"/><Relationship Id="rId5" Type="http://schemas.microsoft.com/office/2007/relationships/media" Target="../media/media11.wav"/><Relationship Id="rId15" Type="http://schemas.microsoft.com/office/2007/relationships/media" Target="../media/media16.wav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audio" Target="../media/media13.wav"/><Relationship Id="rId19" Type="http://schemas.openxmlformats.org/officeDocument/2006/relationships/image" Target="../media/image2.jpeg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18.wav"/><Relationship Id="rId7" Type="http://schemas.openxmlformats.org/officeDocument/2006/relationships/image" Target="../media/image2.jpe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audio" Target="../media/media18.wav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f"/><Relationship Id="rId3" Type="http://schemas.microsoft.com/office/2007/relationships/media" Target="../media/media5.wav"/><Relationship Id="rId7" Type="http://schemas.openxmlformats.org/officeDocument/2006/relationships/image" Target="../media/image2.jpeg"/><Relationship Id="rId12" Type="http://schemas.openxmlformats.org/officeDocument/2006/relationships/image" Target="../media/image18.tiff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audio" Target="../media/media5.wav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microsoft.com/office/2007/relationships/media" Target="../media/media7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audio" Target="../media/media6.wav"/><Relationship Id="rId16" Type="http://schemas.openxmlformats.org/officeDocument/2006/relationships/image" Target="../media/image25.png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microsoft.com/office/2007/relationships/hdphoto" Target="../media/hdphoto1.wdp"/><Relationship Id="rId5" Type="http://schemas.microsoft.com/office/2007/relationships/media" Target="../media/media8.wav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audio" Target="../media/media7.wav"/><Relationship Id="rId9" Type="http://schemas.openxmlformats.org/officeDocument/2006/relationships/image" Target="../media/image2.jpe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562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1118211" y="5306424"/>
            <a:ext cx="12352741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3A5BAE"/>
                </a:solidFill>
              </a:defRPr>
            </a:lvl1pPr>
          </a:lstStyle>
          <a:p>
            <a:r>
              <a:t>RTC</a:t>
            </a:r>
            <a:r>
              <a:rPr lang="zh-CN" altLang="en-US"/>
              <a:t>音频处理技术</a:t>
            </a:r>
            <a:r>
              <a:rPr lang="zh-CN" altLang="en-US" dirty="0"/>
              <a:t>介绍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3732ADCC-F379-4124-AD8C-AB0EAF34F32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为什么要做RTC？">
            <a:extLst>
              <a:ext uri="{FF2B5EF4-FFF2-40B4-BE49-F238E27FC236}">
                <a16:creationId xmlns:a16="http://schemas.microsoft.com/office/drawing/2014/main" id="{9B87F380-0467-4EB2-9B31-F021F2EB2482}"/>
              </a:ext>
            </a:extLst>
          </p:cNvPr>
          <p:cNvSpPr txBox="1"/>
          <p:nvPr/>
        </p:nvSpPr>
        <p:spPr>
          <a:xfrm>
            <a:off x="671671" y="1374346"/>
            <a:ext cx="11364819" cy="90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噪声抑制</a:t>
            </a:r>
            <a:r>
              <a:rPr lang="en-US" altLang="zh-CN" sz="400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–-</a:t>
            </a: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Microsoft YaHei"/>
              </a:rPr>
              <a:t> ANS(Acoustic Noise Suppression) </a:t>
            </a:r>
            <a:endParaRPr lang="en-US" altLang="zh-CN" sz="4000" dirty="0">
              <a:solidFill>
                <a:schemeClr val="tx2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为什么要做RTC？">
            <a:extLst>
              <a:ext uri="{FF2B5EF4-FFF2-40B4-BE49-F238E27FC236}">
                <a16:creationId xmlns:a16="http://schemas.microsoft.com/office/drawing/2014/main" id="{D3D53398-7FEA-451F-9D2B-34E971CB6B5A}"/>
              </a:ext>
            </a:extLst>
          </p:cNvPr>
          <p:cNvSpPr txBox="1"/>
          <p:nvPr/>
        </p:nvSpPr>
        <p:spPr>
          <a:xfrm>
            <a:off x="671671" y="1374346"/>
            <a:ext cx="11364819" cy="90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噪声抑制</a:t>
            </a:r>
            <a:r>
              <a:rPr lang="en-US" altLang="zh-CN" sz="400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–-</a:t>
            </a: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Microsoft YaHei"/>
              </a:rPr>
              <a:t> ANS(Acoustic Noise Suppression) </a:t>
            </a:r>
            <a:endParaRPr lang="en-US" altLang="zh-CN" sz="4000" dirty="0">
              <a:solidFill>
                <a:schemeClr val="tx2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3587BB8-D52C-4044-B290-3616E8F049F4}"/>
              </a:ext>
            </a:extLst>
          </p:cNvPr>
          <p:cNvSpPr txBox="1"/>
          <p:nvPr/>
        </p:nvSpPr>
        <p:spPr>
          <a:xfrm>
            <a:off x="1063557" y="2325596"/>
            <a:ext cx="10711676" cy="20415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处理算法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2800" b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基于传统的信号处理：先估计噪声，在消除噪声</a:t>
            </a:r>
            <a:endParaRPr lang="en-US" altLang="zh-CN" sz="2800" b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2800" b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基于机器学习：</a:t>
            </a:r>
            <a:r>
              <a:rPr lang="en-US" altLang="zh-CN" sz="2800" b="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RNN Noise</a:t>
            </a:r>
            <a:r>
              <a:rPr lang="zh-CN" altLang="en-US" sz="2800" b="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CNN Noise</a:t>
            </a:r>
            <a:r>
              <a:rPr lang="zh-CN" altLang="en-US" sz="2800" b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等</a:t>
            </a:r>
            <a:endParaRPr lang="en-US" altLang="zh-CN" sz="2800" b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55" name="表格 7">
            <a:extLst>
              <a:ext uri="{FF2B5EF4-FFF2-40B4-BE49-F238E27FC236}">
                <a16:creationId xmlns:a16="http://schemas.microsoft.com/office/drawing/2014/main" id="{3165A65D-4FCD-4F84-9B70-17C633719B9E}"/>
              </a:ext>
            </a:extLst>
          </p:cNvPr>
          <p:cNvGraphicFramePr>
            <a:graphicFrameLocks noGrp="1"/>
          </p:cNvGraphicFramePr>
          <p:nvPr/>
        </p:nvGraphicFramePr>
        <p:xfrm>
          <a:off x="1276349" y="5605258"/>
          <a:ext cx="2204726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4651">
                  <a:extLst>
                    <a:ext uri="{9D8B030D-6E8A-4147-A177-3AD203B41FA5}">
                      <a16:colId xmlns:a16="http://schemas.microsoft.com/office/drawing/2014/main" val="3864590881"/>
                    </a:ext>
                  </a:extLst>
                </a:gridCol>
                <a:gridCol w="5753100">
                  <a:extLst>
                    <a:ext uri="{9D8B030D-6E8A-4147-A177-3AD203B41FA5}">
                      <a16:colId xmlns:a16="http://schemas.microsoft.com/office/drawing/2014/main" val="2495866982"/>
                    </a:ext>
                  </a:extLst>
                </a:gridCol>
                <a:gridCol w="6795018">
                  <a:extLst>
                    <a:ext uri="{9D8B030D-6E8A-4147-A177-3AD203B41FA5}">
                      <a16:colId xmlns:a16="http://schemas.microsoft.com/office/drawing/2014/main" val="3992247998"/>
                    </a:ext>
                  </a:extLst>
                </a:gridCol>
                <a:gridCol w="6584496">
                  <a:extLst>
                    <a:ext uri="{9D8B030D-6E8A-4147-A177-3AD203B41FA5}">
                      <a16:colId xmlns:a16="http://schemas.microsoft.com/office/drawing/2014/main" val="3723167592"/>
                    </a:ext>
                  </a:extLst>
                </a:gridCol>
              </a:tblGrid>
              <a:tr h="1309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2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降噪前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2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降噪后</a:t>
                      </a:r>
                      <a:r>
                        <a:rPr lang="en-US" altLang="zh-CN" sz="2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lang="zh-CN" altLang="en-US" sz="2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传统信号处理</a:t>
                      </a:r>
                      <a:r>
                        <a:rPr lang="en-US" altLang="zh-CN" sz="2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lang="zh-CN" altLang="en-US" sz="2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降噪后</a:t>
                      </a:r>
                      <a:r>
                        <a:rPr lang="en-US" altLang="zh-CN" sz="2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lang="en-US" altLang="zh-CN" sz="280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RNN</a:t>
                      </a:r>
                      <a:r>
                        <a:rPr lang="en-US" altLang="zh-CN" sz="28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lang="zh-CN" altLang="en-US" sz="2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zh-CN" altLang="en-US" sz="280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401047"/>
                  </a:ext>
                </a:extLst>
              </a:tr>
              <a:tr h="1284006">
                <a:tc>
                  <a:txBody>
                    <a:bodyPr/>
                    <a:lstStyle/>
                    <a:p>
                      <a:endParaRPr lang="en-US" altLang="zh-C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平稳噪声</a:t>
                      </a:r>
                      <a:endParaRPr lang="en-US" altLang="zh-C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 noise</a:t>
                      </a:r>
                      <a:endParaRPr lang="zh-C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792095"/>
                  </a:ext>
                </a:extLst>
              </a:tr>
              <a:tr h="1284006">
                <a:tc>
                  <a:txBody>
                    <a:bodyPr/>
                    <a:lstStyle/>
                    <a:p>
                      <a:endParaRPr lang="en-US" altLang="zh-C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非平稳噪声</a:t>
                      </a:r>
                      <a:endParaRPr lang="en-US" altLang="zh-C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babble noise</a:t>
                      </a:r>
                      <a:endParaRPr lang="zh-C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655194"/>
                  </a:ext>
                </a:extLst>
              </a:tr>
              <a:tr h="1284006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非平稳噪声</a:t>
                      </a:r>
                      <a:endParaRPr lang="en-US" altLang="zh-C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street noise</a:t>
                      </a:r>
                      <a:endParaRPr lang="zh-C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23708"/>
                  </a:ext>
                </a:extLst>
              </a:tr>
            </a:tbl>
          </a:graphicData>
        </a:graphic>
      </p:graphicFrame>
      <p:pic>
        <p:nvPicPr>
          <p:cNvPr id="56" name="图片 55">
            <a:extLst>
              <a:ext uri="{FF2B5EF4-FFF2-40B4-BE49-F238E27FC236}">
                <a16:creationId xmlns:a16="http://schemas.microsoft.com/office/drawing/2014/main" id="{ECADAD58-4A01-41C6-B533-89885401887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746" y="7010821"/>
            <a:ext cx="4326172" cy="110593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E1F6010D-AB1B-4271-BA62-397CB7D8472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221466" y="7221667"/>
            <a:ext cx="4442497" cy="983453"/>
          </a:xfrm>
          <a:prstGeom prst="rect">
            <a:avLst/>
          </a:prstGeom>
        </p:spPr>
      </p:pic>
      <p:pic>
        <p:nvPicPr>
          <p:cNvPr id="58" name="car">
            <a:hlinkClick r:id="" action="ppaction://media"/>
            <a:extLst>
              <a:ext uri="{FF2B5EF4-FFF2-40B4-BE49-F238E27FC236}">
                <a16:creationId xmlns:a16="http://schemas.microsoft.com/office/drawing/2014/main" id="{3B2CA822-5785-4DD1-BE60-790BEB187A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58248" y="7337032"/>
            <a:ext cx="609600" cy="609600"/>
          </a:xfrm>
          <a:prstGeom prst="rect">
            <a:avLst/>
          </a:prstGeom>
        </p:spPr>
      </p:pic>
      <p:pic>
        <p:nvPicPr>
          <p:cNvPr id="59" name="car_ans">
            <a:hlinkClick r:id="" action="ppaction://media"/>
            <a:extLst>
              <a:ext uri="{FF2B5EF4-FFF2-40B4-BE49-F238E27FC236}">
                <a16:creationId xmlns:a16="http://schemas.microsoft.com/office/drawing/2014/main" id="{FDD19D23-5DF7-4463-9BDE-6C1AF2474B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093492" y="7437959"/>
            <a:ext cx="609600" cy="6096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4281DCE-BEDF-4B72-B181-6387C36944E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25596" y="8353733"/>
            <a:ext cx="4189781" cy="110593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27CD5F40-27ED-410E-A58B-5C765FA620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221466" y="8472975"/>
            <a:ext cx="4343865" cy="962803"/>
          </a:xfrm>
          <a:prstGeom prst="rect">
            <a:avLst/>
          </a:prstGeom>
        </p:spPr>
      </p:pic>
      <p:pic>
        <p:nvPicPr>
          <p:cNvPr id="62" name="babble">
            <a:hlinkClick r:id="" action="ppaction://media"/>
            <a:extLst>
              <a:ext uri="{FF2B5EF4-FFF2-40B4-BE49-F238E27FC236}">
                <a16:creationId xmlns:a16="http://schemas.microsoft.com/office/drawing/2014/main" id="{77AA0100-F13C-4D77-8C59-946FC2823A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58248" y="8581724"/>
            <a:ext cx="609600" cy="609600"/>
          </a:xfrm>
          <a:prstGeom prst="rect">
            <a:avLst/>
          </a:prstGeom>
        </p:spPr>
      </p:pic>
      <p:pic>
        <p:nvPicPr>
          <p:cNvPr id="63" name="babble_ans">
            <a:hlinkClick r:id="" action="ppaction://media"/>
            <a:extLst>
              <a:ext uri="{FF2B5EF4-FFF2-40B4-BE49-F238E27FC236}">
                <a16:creationId xmlns:a16="http://schemas.microsoft.com/office/drawing/2014/main" id="{69CD3A39-26F2-421C-BD16-A9C9D8FB88E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093492" y="8673464"/>
            <a:ext cx="609600" cy="6096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1B0AD2F7-73EB-4192-8A46-7F57617D59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221466" y="9846146"/>
            <a:ext cx="4234943" cy="844145"/>
          </a:xfrm>
          <a:prstGeom prst="rect">
            <a:avLst/>
          </a:prstGeom>
        </p:spPr>
      </p:pic>
      <p:pic>
        <p:nvPicPr>
          <p:cNvPr id="65" name="street">
            <a:hlinkClick r:id="" action="ppaction://media"/>
            <a:extLst>
              <a:ext uri="{FF2B5EF4-FFF2-40B4-BE49-F238E27FC236}">
                <a16:creationId xmlns:a16="http://schemas.microsoft.com/office/drawing/2014/main" id="{F2E16672-BCE0-4029-883D-3299391CBB9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58248" y="10061456"/>
            <a:ext cx="609600" cy="609600"/>
          </a:xfrm>
          <a:prstGeom prst="rect">
            <a:avLst/>
          </a:prstGeom>
        </p:spPr>
      </p:pic>
      <p:pic>
        <p:nvPicPr>
          <p:cNvPr id="66" name="babble_ans">
            <a:hlinkClick r:id="" action="ppaction://media"/>
            <a:extLst>
              <a:ext uri="{FF2B5EF4-FFF2-40B4-BE49-F238E27FC236}">
                <a16:creationId xmlns:a16="http://schemas.microsoft.com/office/drawing/2014/main" id="{78D3E74A-9441-4E85-9D1A-8D3D90910FD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093492" y="9975706"/>
            <a:ext cx="609600" cy="6096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4F51A083-9E16-4C12-97AB-DCD33836A37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80056" y="9887329"/>
            <a:ext cx="4136309" cy="843933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DDDE6EF1-7D20-4D90-8C3D-9AD99EEA153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937255" y="7190906"/>
            <a:ext cx="4077626" cy="87969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6B179247-AAC5-4D13-B291-062D6A0ED70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937255" y="8555739"/>
            <a:ext cx="4077626" cy="906139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4F530E6D-D38A-42DF-A602-09EE8173DF8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937255" y="9921407"/>
            <a:ext cx="4193520" cy="906138"/>
          </a:xfrm>
          <a:prstGeom prst="rect">
            <a:avLst/>
          </a:prstGeom>
        </p:spPr>
      </p:pic>
      <p:pic>
        <p:nvPicPr>
          <p:cNvPr id="71" name="car_ans_spx">
            <a:hlinkClick r:id="" action="ppaction://media"/>
            <a:extLst>
              <a:ext uri="{FF2B5EF4-FFF2-40B4-BE49-F238E27FC236}">
                <a16:creationId xmlns:a16="http://schemas.microsoft.com/office/drawing/2014/main" id="{A86D7680-D61F-48EE-8F88-C0E47BBB5A5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68188" y="7337032"/>
            <a:ext cx="750363" cy="750363"/>
          </a:xfrm>
          <a:prstGeom prst="rect">
            <a:avLst/>
          </a:prstGeom>
        </p:spPr>
      </p:pic>
      <p:pic>
        <p:nvPicPr>
          <p:cNvPr id="72" name="babble_ans_spx1">
            <a:hlinkClick r:id="" action="ppaction://media"/>
            <a:extLst>
              <a:ext uri="{FF2B5EF4-FFF2-40B4-BE49-F238E27FC236}">
                <a16:creationId xmlns:a16="http://schemas.microsoft.com/office/drawing/2014/main" id="{5071F51D-2E9E-44EB-A370-37C090CFB221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72545" y="8600710"/>
            <a:ext cx="746006" cy="746006"/>
          </a:xfrm>
          <a:prstGeom prst="rect">
            <a:avLst/>
          </a:prstGeom>
        </p:spPr>
      </p:pic>
      <p:pic>
        <p:nvPicPr>
          <p:cNvPr id="73" name="street_ans_spx1">
            <a:hlinkClick r:id="" action="ppaction://media"/>
            <a:extLst>
              <a:ext uri="{FF2B5EF4-FFF2-40B4-BE49-F238E27FC236}">
                <a16:creationId xmlns:a16="http://schemas.microsoft.com/office/drawing/2014/main" id="{9D4C43E9-9D8A-4CD9-A153-5590C42764C3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21462" y="9924442"/>
            <a:ext cx="746006" cy="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93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40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400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40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40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40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940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9400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10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10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10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B295F3BA-C4A1-694C-9DCC-F028F02D7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93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为什么要做RTC？">
            <a:extLst>
              <a:ext uri="{FF2B5EF4-FFF2-40B4-BE49-F238E27FC236}">
                <a16:creationId xmlns:a16="http://schemas.microsoft.com/office/drawing/2014/main" id="{082DF4EB-8AC0-4CAE-AA14-316EDD7C31EC}"/>
              </a:ext>
            </a:extLst>
          </p:cNvPr>
          <p:cNvSpPr txBox="1"/>
          <p:nvPr/>
        </p:nvSpPr>
        <p:spPr>
          <a:xfrm>
            <a:off x="671671" y="1374346"/>
            <a:ext cx="11364819" cy="90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自动增益控制</a:t>
            </a:r>
            <a:r>
              <a:rPr lang="en-US" altLang="zh-CN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–-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Microsoft YaHei"/>
              </a:rPr>
              <a:t> AGC(Automatic Gain Control)</a:t>
            </a:r>
            <a:endParaRPr lang="en-US" altLang="zh-CN" sz="4000" dirty="0">
              <a:solidFill>
                <a:schemeClr val="tx2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为什么要做RTC？">
            <a:extLst>
              <a:ext uri="{FF2B5EF4-FFF2-40B4-BE49-F238E27FC236}">
                <a16:creationId xmlns:a16="http://schemas.microsoft.com/office/drawing/2014/main" id="{EEAE0D00-E0DD-43C5-9F36-59A06C0F875E}"/>
              </a:ext>
            </a:extLst>
          </p:cNvPr>
          <p:cNvSpPr txBox="1"/>
          <p:nvPr/>
        </p:nvSpPr>
        <p:spPr>
          <a:xfrm>
            <a:off x="671671" y="1374346"/>
            <a:ext cx="11364819" cy="90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zh-CN" sz="4000" dirty="0">
              <a:solidFill>
                <a:schemeClr val="tx2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9B4BF6D-A84C-46D0-80D7-50C2ED27A508}"/>
              </a:ext>
            </a:extLst>
          </p:cNvPr>
          <p:cNvSpPr txBox="1"/>
          <p:nvPr/>
        </p:nvSpPr>
        <p:spPr>
          <a:xfrm>
            <a:off x="1138202" y="2785089"/>
            <a:ext cx="12129929" cy="4072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目的</a:t>
            </a: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保证声音尽可能维持在稳定的响度，不能忽大忽小。</a:t>
            </a:r>
            <a:endParaRPr lang="en-US" altLang="zh-CN" sz="2800" b="0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导致声音忽大忽小的原因主要有</a:t>
            </a:r>
            <a:r>
              <a:rPr lang="en-US" altLang="zh-CN" sz="28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en-US" sz="28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点：</a:t>
            </a:r>
          </a:p>
          <a:p>
            <a:pPr marL="5143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说话人的声音变化</a:t>
            </a:r>
          </a:p>
          <a:p>
            <a:pPr marL="5143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说话人离麦克风的距离变化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7FAD4B-8BAC-4C2C-B397-8DEE05A57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282" y="7680025"/>
            <a:ext cx="7077736" cy="22562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5AE3A0-26EE-4DD0-920B-0475CA91E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68131" y="7680025"/>
            <a:ext cx="7983721" cy="1889277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50C4B73A-8DEC-4DE5-807D-F9819E693CDE}"/>
              </a:ext>
            </a:extLst>
          </p:cNvPr>
          <p:cNvSpPr/>
          <p:nvPr/>
        </p:nvSpPr>
        <p:spPr>
          <a:xfrm>
            <a:off x="9090212" y="8521294"/>
            <a:ext cx="3370729" cy="573741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978C07-CA48-4C40-BF77-08667A2C4820}"/>
              </a:ext>
            </a:extLst>
          </p:cNvPr>
          <p:cNvSpPr txBox="1"/>
          <p:nvPr/>
        </p:nvSpPr>
        <p:spPr>
          <a:xfrm>
            <a:off x="9941859" y="8077888"/>
            <a:ext cx="120127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AGC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agc_before">
            <a:hlinkClick r:id="" action="ppaction://media"/>
            <a:extLst>
              <a:ext uri="{FF2B5EF4-FFF2-40B4-BE49-F238E27FC236}">
                <a16:creationId xmlns:a16="http://schemas.microsoft.com/office/drawing/2014/main" id="{07C89202-F15D-4369-B404-0FF4289A3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0775" y="10489389"/>
            <a:ext cx="1237129" cy="1237129"/>
          </a:xfrm>
          <a:prstGeom prst="rect">
            <a:avLst/>
          </a:prstGeom>
        </p:spPr>
      </p:pic>
      <p:pic>
        <p:nvPicPr>
          <p:cNvPr id="15" name="agc_after">
            <a:hlinkClick r:id="" action="ppaction://media"/>
            <a:extLst>
              <a:ext uri="{FF2B5EF4-FFF2-40B4-BE49-F238E27FC236}">
                <a16:creationId xmlns:a16="http://schemas.microsoft.com/office/drawing/2014/main" id="{3D95E202-B17C-416C-A03B-71471BF0F7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423341" y="10489389"/>
            <a:ext cx="1237129" cy="1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9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46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8292"/>
            <a:ext cx="24362345" cy="14044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651472" y="1302387"/>
            <a:ext cx="216084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defRPr sz="6000"/>
            </a:pPr>
            <a:r>
              <a:rPr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课后作业</a:t>
            </a:r>
            <a:endParaRPr lang="en-US" altLang="zh-CN" sz="4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11E5EE1-A583-DC44-BB08-14F067BB28EC}"/>
              </a:ext>
            </a:extLst>
          </p:cNvPr>
          <p:cNvSpPr txBox="1"/>
          <p:nvPr/>
        </p:nvSpPr>
        <p:spPr>
          <a:xfrm>
            <a:off x="1242550" y="3882828"/>
            <a:ext cx="22241918" cy="59503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b="0" dirty="0" err="1">
                <a:latin typeface="SimHei" panose="02010609060101010101" pitchFamily="49" charset="-122"/>
                <a:ea typeface="SimHei" panose="02010609060101010101" pitchFamily="49" charset="-122"/>
              </a:rPr>
              <a:t>Github</a:t>
            </a:r>
            <a:r>
              <a:rPr lang="zh-CN" altLang="en-US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地址：https://github.com/sjtu-course/ppt/tree/main/day3-0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CN" altLang="en-US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lang="en-US" altLang="zh-CN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PCM</a:t>
            </a:r>
            <a:r>
              <a:rPr lang="zh-CN" altLang="en-US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数据编码之前，将数据混音成单声道数据，送入编码器进行编码</a:t>
            </a:r>
            <a:endParaRPr lang="en-US" altLang="zh-CN" sz="32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注：</a:t>
            </a:r>
            <a:endParaRPr lang="en-US" altLang="zh-CN" sz="32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 indent="0" algn="l"/>
            <a:r>
              <a:rPr lang="en-US" altLang="zh-CN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demo</a:t>
            </a:r>
            <a:r>
              <a:rPr lang="zh-CN" altLang="en-US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中的源</a:t>
            </a:r>
            <a:r>
              <a:rPr lang="en-US" altLang="zh-CN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PCM</a:t>
            </a:r>
            <a:r>
              <a:rPr lang="zh-CN" altLang="en-US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数据是</a:t>
            </a:r>
            <a:r>
              <a:rPr lang="en-US" altLang="zh-CN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48k</a:t>
            </a:r>
            <a:r>
              <a:rPr lang="zh-CN" altLang="en-US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采样率，</a:t>
            </a:r>
            <a:r>
              <a:rPr lang="en-US" altLang="zh-CN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16bit</a:t>
            </a:r>
            <a:r>
              <a:rPr lang="zh-CN" altLang="en-US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量化，双声道数据</a:t>
            </a:r>
            <a:endParaRPr lang="en-US" altLang="zh-CN" sz="2400" b="0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 indent="0" algn="l"/>
            <a:r>
              <a:rPr lang="zh-CN" altLang="en-US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双声道数据是以交织的方式进行存储，也就是是说，按左声道、右声道、左声道、右声道</a:t>
            </a:r>
            <a:r>
              <a:rPr lang="en-US" altLang="zh-CN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…</a:t>
            </a:r>
            <a:r>
              <a:rPr lang="zh-CN" altLang="en-US" sz="24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的方式存放</a:t>
            </a:r>
            <a:endParaRPr lang="en-US" altLang="zh-CN" sz="2400" b="0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 indent="0" algn="l"/>
            <a:endParaRPr lang="en-US" altLang="zh-CN" sz="32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en-US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、通过</a:t>
            </a:r>
            <a:r>
              <a:rPr lang="en-US" altLang="zh-CN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opus</a:t>
            </a:r>
            <a:r>
              <a:rPr lang="zh-CN" altLang="en-US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接口将</a:t>
            </a:r>
            <a:r>
              <a:rPr lang="en-US" altLang="zh-CN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opus</a:t>
            </a:r>
            <a:r>
              <a:rPr lang="zh-CN" altLang="en-US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的编码复杂度分度设置为</a:t>
            </a:r>
            <a:r>
              <a:rPr lang="en-US" altLang="zh-CN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CN" altLang="en-US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和</a:t>
            </a:r>
            <a:r>
              <a:rPr lang="en-US" altLang="zh-CN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r>
              <a:rPr lang="zh-CN" altLang="en-US" sz="3200" b="0" dirty="0">
                <a:latin typeface="SimHei" panose="02010609060101010101" pitchFamily="49" charset="-122"/>
                <a:ea typeface="SimHei" panose="02010609060101010101" pitchFamily="49" charset="-122"/>
              </a:rPr>
              <a:t>，并做运算复杂度统计（可通过统计代码运行时间实现）</a:t>
            </a:r>
            <a:endParaRPr lang="en-US" altLang="zh-CN" sz="32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b="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b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085124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10503662" y="6081748"/>
            <a:ext cx="3376677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字节跳动ByteDance-PPT-0724-04.jpg" descr="字节跳动ByteDance-PPT-0724-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>
                <a:solidFill>
                  <a:srgbClr val="FFFFFF"/>
                </a:solidFill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B295F3BA-C4A1-694C-9DCC-F028F02D7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为什么要做RTC？">
            <a:extLst>
              <a:ext uri="{FF2B5EF4-FFF2-40B4-BE49-F238E27FC236}">
                <a16:creationId xmlns:a16="http://schemas.microsoft.com/office/drawing/2014/main" id="{71A34305-0C24-AC43-A640-9A74BC16D57E}"/>
              </a:ext>
            </a:extLst>
          </p:cNvPr>
          <p:cNvSpPr txBox="1"/>
          <p:nvPr/>
        </p:nvSpPr>
        <p:spPr>
          <a:xfrm>
            <a:off x="261086" y="1422700"/>
            <a:ext cx="331120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 altLang="zh-CN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3D</a:t>
            </a:r>
            <a:r>
              <a:rPr lang="zh-CN" altLang="en-US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音效展示</a:t>
            </a:r>
          </a:p>
        </p:txBody>
      </p:sp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2CBE98CF-D7AE-46CA-BE86-54D31F2072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4349" y="2524125"/>
            <a:ext cx="17125951" cy="9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46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B295F3BA-C4A1-694C-9DCC-F028F02D7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2EB1EF-A7E2-C340-B3C7-25A67F9F1900}"/>
              </a:ext>
            </a:extLst>
          </p:cNvPr>
          <p:cNvSpPr/>
          <p:nvPr/>
        </p:nvSpPr>
        <p:spPr>
          <a:xfrm>
            <a:off x="607988" y="2651946"/>
            <a:ext cx="9218498" cy="454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endParaRPr lang="en-US" altLang="zh-CN" b="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机械波：物体振动产生</a:t>
            </a:r>
            <a:endParaRPr lang="en-US" altLang="zh-CN" b="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人耳可以听到的频率范围：</a:t>
            </a:r>
            <a:r>
              <a:rPr lang="en-US" altLang="zh-CN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20Hz—20KHz</a:t>
            </a: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大部分人对</a:t>
            </a:r>
            <a:r>
              <a:rPr lang="en-US" altLang="zh-CN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16kHz</a:t>
            </a:r>
            <a:r>
              <a:rPr lang="zh-CN" altLang="en-US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以上的信号感知不明显</a:t>
            </a:r>
            <a:endParaRPr lang="en-US" altLang="zh-CN" b="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人对</a:t>
            </a:r>
            <a:r>
              <a:rPr lang="en-US" altLang="zh-CN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300Hz</a:t>
            </a:r>
            <a:r>
              <a:rPr lang="zh-CN" altLang="en-US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到</a:t>
            </a:r>
            <a:r>
              <a:rPr lang="en-US" altLang="zh-CN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3500Hz</a:t>
            </a:r>
            <a:r>
              <a:rPr lang="zh-CN" altLang="en-US" b="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的信号最为敏感</a:t>
            </a:r>
          </a:p>
        </p:txBody>
      </p:sp>
      <p:sp>
        <p:nvSpPr>
          <p:cNvPr id="7" name="为什么要做RTC？">
            <a:extLst>
              <a:ext uri="{FF2B5EF4-FFF2-40B4-BE49-F238E27FC236}">
                <a16:creationId xmlns:a16="http://schemas.microsoft.com/office/drawing/2014/main" id="{71A34305-0C24-AC43-A640-9A74BC16D57E}"/>
              </a:ext>
            </a:extLst>
          </p:cNvPr>
          <p:cNvSpPr txBox="1"/>
          <p:nvPr/>
        </p:nvSpPr>
        <p:spPr>
          <a:xfrm>
            <a:off x="380357" y="1482334"/>
            <a:ext cx="299124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什么是声音</a:t>
            </a:r>
          </a:p>
        </p:txBody>
      </p:sp>
      <p:pic>
        <p:nvPicPr>
          <p:cNvPr id="3" name="sweep.mp4" descr="sweep.mp4">
            <a:hlinkClick r:id="" action="ppaction://media"/>
            <a:extLst>
              <a:ext uri="{FF2B5EF4-FFF2-40B4-BE49-F238E27FC236}">
                <a16:creationId xmlns:a16="http://schemas.microsoft.com/office/drawing/2014/main" id="{C984B465-356D-DB42-BBA3-497A6FFB2F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28100" y="2651946"/>
            <a:ext cx="13921517" cy="811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667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B295F3BA-C4A1-694C-9DCC-F028F02D7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5" y="3375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为什么要做RTC？">
            <a:extLst>
              <a:ext uri="{FF2B5EF4-FFF2-40B4-BE49-F238E27FC236}">
                <a16:creationId xmlns:a16="http://schemas.microsoft.com/office/drawing/2014/main" id="{71A34305-0C24-AC43-A640-9A74BC16D57E}"/>
              </a:ext>
            </a:extLst>
          </p:cNvPr>
          <p:cNvSpPr txBox="1"/>
          <p:nvPr/>
        </p:nvSpPr>
        <p:spPr>
          <a:xfrm>
            <a:off x="479748" y="1482334"/>
            <a:ext cx="299124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 algn="ctr"/>
            <a:endParaRPr lang="zh-CN" altLang="en-US" sz="4000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F983AA-40AB-C749-A12A-329474AF1B56}"/>
              </a:ext>
            </a:extLst>
          </p:cNvPr>
          <p:cNvSpPr txBox="1"/>
          <p:nvPr/>
        </p:nvSpPr>
        <p:spPr>
          <a:xfrm>
            <a:off x="333974" y="4639860"/>
            <a:ext cx="7294528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单调的声音听起来乏味、甚至痛苦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好声音由多种频率混合变化而成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</p:txBody>
      </p:sp>
      <p:sp>
        <p:nvSpPr>
          <p:cNvPr id="9" name="为什么要做RTC？">
            <a:extLst>
              <a:ext uri="{FF2B5EF4-FFF2-40B4-BE49-F238E27FC236}">
                <a16:creationId xmlns:a16="http://schemas.microsoft.com/office/drawing/2014/main" id="{8280B0D9-A8D5-7C44-AC00-2E3F64ED547E}"/>
              </a:ext>
            </a:extLst>
          </p:cNvPr>
          <p:cNvSpPr txBox="1"/>
          <p:nvPr/>
        </p:nvSpPr>
        <p:spPr>
          <a:xfrm>
            <a:off x="333974" y="1482334"/>
            <a:ext cx="299124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什么是声音</a:t>
            </a:r>
          </a:p>
        </p:txBody>
      </p:sp>
      <p:pic>
        <p:nvPicPr>
          <p:cNvPr id="10" name="leqi.mp4" descr="leqi.mp4">
            <a:hlinkClick r:id="" action="ppaction://media"/>
            <a:extLst>
              <a:ext uri="{FF2B5EF4-FFF2-40B4-BE49-F238E27FC236}">
                <a16:creationId xmlns:a16="http://schemas.microsoft.com/office/drawing/2014/main" id="{CF6AF651-97F7-4D8B-AED2-B999D72BB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7075" y="3254029"/>
            <a:ext cx="17069783" cy="82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22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B295F3BA-C4A1-694C-9DCC-F028F02D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为什么要做RTC？">
            <a:extLst>
              <a:ext uri="{FF2B5EF4-FFF2-40B4-BE49-F238E27FC236}">
                <a16:creationId xmlns:a16="http://schemas.microsoft.com/office/drawing/2014/main" id="{71A34305-0C24-AC43-A640-9A74BC16D57E}"/>
              </a:ext>
            </a:extLst>
          </p:cNvPr>
          <p:cNvSpPr txBox="1"/>
          <p:nvPr/>
        </p:nvSpPr>
        <p:spPr>
          <a:xfrm>
            <a:off x="671671" y="1469820"/>
            <a:ext cx="711005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模拟音频信号</a:t>
            </a:r>
            <a:r>
              <a:rPr lang="en-US" altLang="zh-CN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CN" altLang="en-US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数字音频信号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EA8F8F0-3239-2742-8FCF-9914380C64D3}"/>
              </a:ext>
            </a:extLst>
          </p:cNvPr>
          <p:cNvSpPr txBox="1"/>
          <p:nvPr/>
        </p:nvSpPr>
        <p:spPr>
          <a:xfrm>
            <a:off x="671672" y="3829297"/>
            <a:ext cx="8229600" cy="63350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模拟音频</a:t>
            </a:r>
            <a:endParaRPr lang="en-US" altLang="zh-CN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自然界实际存在的声波</a:t>
            </a:r>
            <a:endParaRPr lang="en-US" altLang="zh-CN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在时间轴和幅度轴上面都是连续的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数字音频</a:t>
            </a:r>
            <a:endParaRPr lang="en-US" altLang="zh-CN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在时间和幅度上面都由离散的数字表示</a:t>
            </a:r>
            <a:endParaRPr lang="en-US" altLang="zh-CN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由模拟信号经过采样、量化、编码而生成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音频信号处理都在数字音频领域进行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AE437B-E908-A547-BAF7-34A22FAB0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069" y="2395557"/>
            <a:ext cx="9508435" cy="89248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CCC3A1-7A44-E14E-B56D-187FCAF7D241}"/>
              </a:ext>
            </a:extLst>
          </p:cNvPr>
          <p:cNvSpPr txBox="1"/>
          <p:nvPr/>
        </p:nvSpPr>
        <p:spPr>
          <a:xfrm>
            <a:off x="12616069" y="2380168"/>
            <a:ext cx="214022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模拟信号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C76D16-7EDB-0945-B29B-45F85B57257A}"/>
              </a:ext>
            </a:extLst>
          </p:cNvPr>
          <p:cNvSpPr txBox="1"/>
          <p:nvPr/>
        </p:nvSpPr>
        <p:spPr>
          <a:xfrm>
            <a:off x="12616069" y="6981442"/>
            <a:ext cx="214022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数字信号</a:t>
            </a:r>
          </a:p>
        </p:txBody>
      </p:sp>
    </p:spTree>
    <p:extLst>
      <p:ext uri="{BB962C8B-B14F-4D97-AF65-F5344CB8AC3E}">
        <p14:creationId xmlns:p14="http://schemas.microsoft.com/office/powerpoint/2010/main" val="40399047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B295F3BA-C4A1-694C-9DCC-F028F02D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977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为什么要做RTC？">
            <a:extLst>
              <a:ext uri="{FF2B5EF4-FFF2-40B4-BE49-F238E27FC236}">
                <a16:creationId xmlns:a16="http://schemas.microsoft.com/office/drawing/2014/main" id="{71A34305-0C24-AC43-A640-9A74BC16D57E}"/>
              </a:ext>
            </a:extLst>
          </p:cNvPr>
          <p:cNvSpPr txBox="1"/>
          <p:nvPr/>
        </p:nvSpPr>
        <p:spPr>
          <a:xfrm>
            <a:off x="130497" y="1333290"/>
            <a:ext cx="268734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AD/DA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EA8F8F0-3239-2742-8FCF-9914380C64D3}"/>
              </a:ext>
            </a:extLst>
          </p:cNvPr>
          <p:cNvSpPr txBox="1"/>
          <p:nvPr/>
        </p:nvSpPr>
        <p:spPr>
          <a:xfrm>
            <a:off x="708995" y="2020657"/>
            <a:ext cx="11015444" cy="91050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AD</a:t>
            </a:r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：将模拟信号转换为数字信号，便于计算机存储和处理（基于数字信号处理）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14350" lvl="1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采样：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14350" lvl="1" indent="-5143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时间轴上连续信号每隔一定时间抽取一个信号的幅度样本</a:t>
            </a:r>
            <a:endParaRPr lang="en-US" altLang="zh-CN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14350" lvl="1" indent="-5143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Nyquist</a:t>
            </a: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采样定理</a:t>
            </a: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: </a:t>
            </a: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如果需要重建原始信号，采样频率必须大于信号最高频率的</a:t>
            </a: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倍</a:t>
            </a:r>
            <a:endParaRPr lang="en-US" altLang="zh-CN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14350" lvl="1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量化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14350" lvl="1" indent="-5143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采样后的离散瞬时值的幅度离散化过程</a:t>
            </a:r>
            <a:endParaRPr lang="en-US" altLang="zh-CN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14350" lvl="1" indent="-5143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量化精度，量化误差（</a:t>
            </a: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8bit</a:t>
            </a: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16bit</a:t>
            </a: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24bit</a:t>
            </a: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lang="en-US" altLang="zh-CN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14350" lvl="1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编码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14350" lvl="1" indent="-5143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按一定格式记录采样和量化后的数据</a:t>
            </a:r>
            <a:endParaRPr lang="en-US" altLang="zh-CN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14350" lvl="1" indent="-5143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二进制编码（</a:t>
            </a: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PCM:</a:t>
            </a: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Pulse</a:t>
            </a: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Code</a:t>
            </a:r>
            <a:r>
              <a:rPr lang="zh-CN" altLang="en-US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Modulation</a:t>
            </a:r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 indent="0" algn="l"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B93EE87-BF76-AD4F-9A31-5E3A367DB16D}"/>
              </a:ext>
            </a:extLst>
          </p:cNvPr>
          <p:cNvSpPr/>
          <p:nvPr/>
        </p:nvSpPr>
        <p:spPr>
          <a:xfrm>
            <a:off x="18717207" y="2223239"/>
            <a:ext cx="5561044" cy="138493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     .wav .mp3  .m4a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 .</a:t>
            </a:r>
            <a:r>
              <a:rPr lang="en-US" altLang="zh-CN" sz="3200" b="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flac</a:t>
            </a:r>
            <a:r>
              <a:rPr lang="en-US" altLang="zh-CN" sz="3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 ….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06501DD1-D6A3-1149-8C16-BC8F4D247B5F}"/>
              </a:ext>
            </a:extLst>
          </p:cNvPr>
          <p:cNvSpPr/>
          <p:nvPr/>
        </p:nvSpPr>
        <p:spPr>
          <a:xfrm>
            <a:off x="17438791" y="2626458"/>
            <a:ext cx="1212979" cy="578498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B2A71CF-91BD-E94B-94ED-15B5076F45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844106" y="6124666"/>
            <a:ext cx="8709607" cy="500104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B9E3B73-158F-A140-820E-90ACF67D3AC3}"/>
              </a:ext>
            </a:extLst>
          </p:cNvPr>
          <p:cNvSpPr/>
          <p:nvPr/>
        </p:nvSpPr>
        <p:spPr>
          <a:xfrm>
            <a:off x="708995" y="10742127"/>
            <a:ext cx="12192000" cy="6765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DA</a:t>
            </a:r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：将数字信号转换为模拟信号，用于设备播放</a:t>
            </a:r>
            <a:endParaRPr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12AF2-4F92-4B42-94CD-19D186809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563" y="1597945"/>
            <a:ext cx="4597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668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B295F3BA-C4A1-694C-9DCC-F028F02D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为什么要做RTC？">
            <a:extLst>
              <a:ext uri="{FF2B5EF4-FFF2-40B4-BE49-F238E27FC236}">
                <a16:creationId xmlns:a16="http://schemas.microsoft.com/office/drawing/2014/main" id="{71A34305-0C24-AC43-A640-9A74BC16D57E}"/>
              </a:ext>
            </a:extLst>
          </p:cNvPr>
          <p:cNvSpPr txBox="1"/>
          <p:nvPr/>
        </p:nvSpPr>
        <p:spPr>
          <a:xfrm>
            <a:off x="671671" y="1377551"/>
            <a:ext cx="7110059" cy="902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RTC</a:t>
            </a:r>
            <a:r>
              <a:rPr lang="zh-CN" altLang="en-US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音频技术处理框架</a:t>
            </a:r>
            <a:endParaRPr lang="en-US" altLang="zh-CN" sz="4000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5D6AC7A-9484-404F-860B-4D3437171B15}"/>
              </a:ext>
            </a:extLst>
          </p:cNvPr>
          <p:cNvGrpSpPr/>
          <p:nvPr/>
        </p:nvGrpSpPr>
        <p:grpSpPr>
          <a:xfrm>
            <a:off x="279308" y="2981960"/>
            <a:ext cx="23982376" cy="6837685"/>
            <a:chOff x="375606" y="2254963"/>
            <a:chExt cx="23982376" cy="683768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25082D2-7342-FC40-91BF-D426EB22F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0997" y="3496007"/>
              <a:ext cx="1033936" cy="112734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C06D6D1-9D7C-0C4C-B9B8-A83C18ABDEAB}"/>
                </a:ext>
              </a:extLst>
            </p:cNvPr>
            <p:cNvSpPr/>
            <p:nvPr/>
          </p:nvSpPr>
          <p:spPr>
            <a:xfrm>
              <a:off x="4810706" y="3542345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AD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声音采集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62AA55C-71F4-474C-A172-711D6CFEC505}"/>
                </a:ext>
              </a:extLst>
            </p:cNvPr>
            <p:cNvSpPr/>
            <p:nvPr/>
          </p:nvSpPr>
          <p:spPr>
            <a:xfrm>
              <a:off x="7772851" y="3542345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AEC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回声消除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F30384-5ADB-0649-8C5E-20A70BAB74EA}"/>
                </a:ext>
              </a:extLst>
            </p:cNvPr>
            <p:cNvSpPr/>
            <p:nvPr/>
          </p:nvSpPr>
          <p:spPr>
            <a:xfrm>
              <a:off x="10741831" y="3542345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ANS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b="0" dirty="0">
                  <a:solidFill>
                    <a:schemeClr val="tx1"/>
                  </a:solidFill>
                  <a:latin typeface="+mj-lt"/>
                  <a:ea typeface="SimHei" panose="02010609060101010101" pitchFamily="49" charset="-122"/>
                  <a:sym typeface="Helvetica Neue Medium"/>
                </a:rPr>
                <a:t>噪声抑制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SimHei" panose="02010609060101010101" pitchFamily="49" charset="-122"/>
                <a:sym typeface="Helvetica Neue Medium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C108BCE-5434-AD4B-8A7D-43A1250AD2AE}"/>
                </a:ext>
              </a:extLst>
            </p:cNvPr>
            <p:cNvSpPr/>
            <p:nvPr/>
          </p:nvSpPr>
          <p:spPr>
            <a:xfrm>
              <a:off x="13699174" y="3542345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AGC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b="0" dirty="0">
                  <a:solidFill>
                    <a:schemeClr val="tx1"/>
                  </a:solidFill>
                  <a:latin typeface="+mj-lt"/>
                  <a:ea typeface="SimHei" panose="02010609060101010101" pitchFamily="49" charset="-122"/>
                  <a:sym typeface="Helvetica Neue Medium"/>
                </a:rPr>
                <a:t>自动增益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SimHei" panose="02010609060101010101" pitchFamily="49" charset="-122"/>
                <a:sym typeface="Helvetica Neue Medium"/>
              </a:endParaRP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440FAA94-64F0-6E43-B75B-F005E5C2F94D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6811347" y="3993686"/>
              <a:ext cx="961504" cy="1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12B7BF11-AAAC-5143-B451-30BE1016819F}"/>
                </a:ext>
              </a:extLst>
            </p:cNvPr>
            <p:cNvCxnSpPr/>
            <p:nvPr/>
          </p:nvCxnSpPr>
          <p:spPr>
            <a:xfrm flipV="1">
              <a:off x="9780327" y="4012895"/>
              <a:ext cx="961504" cy="1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66800418-FEC3-4D47-A947-90A1E603C9CE}"/>
                </a:ext>
              </a:extLst>
            </p:cNvPr>
            <p:cNvCxnSpPr/>
            <p:nvPr/>
          </p:nvCxnSpPr>
          <p:spPr>
            <a:xfrm flipV="1">
              <a:off x="12736922" y="4012895"/>
              <a:ext cx="961504" cy="1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7A4E3AC-E6E6-0B42-B3DD-A7B38B97B5AB}"/>
                </a:ext>
              </a:extLst>
            </p:cNvPr>
            <p:cNvSpPr/>
            <p:nvPr/>
          </p:nvSpPr>
          <p:spPr>
            <a:xfrm>
              <a:off x="16655769" y="3542344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>
                  <a:solidFill>
                    <a:schemeClr val="tx1"/>
                  </a:solidFill>
                  <a:latin typeface="+mj-lt"/>
                  <a:ea typeface="SimHei" panose="02010609060101010101" pitchFamily="49" charset="-122"/>
                  <a:sym typeface="Helvetica Neue Medium"/>
                </a:rPr>
                <a:t>Effect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b="0" dirty="0">
                  <a:solidFill>
                    <a:schemeClr val="tx1"/>
                  </a:solidFill>
                  <a:latin typeface="+mj-lt"/>
                  <a:ea typeface="SimHei" panose="02010609060101010101" pitchFamily="49" charset="-122"/>
                  <a:sym typeface="Helvetica Neue Medium"/>
                </a:rPr>
                <a:t>音频特效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SimHei" panose="02010609060101010101" pitchFamily="49" charset="-122"/>
                <a:sym typeface="Helvetica Neue Medium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774FE3FF-D03F-9049-B9A4-D7252A7432BB}"/>
                </a:ext>
              </a:extLst>
            </p:cNvPr>
            <p:cNvCxnSpPr/>
            <p:nvPr/>
          </p:nvCxnSpPr>
          <p:spPr>
            <a:xfrm flipV="1">
              <a:off x="15693517" y="4012894"/>
              <a:ext cx="961504" cy="1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CCFCB31-6037-3C42-A3E4-67FFF00E6D66}"/>
                </a:ext>
              </a:extLst>
            </p:cNvPr>
            <p:cNvSpPr/>
            <p:nvPr/>
          </p:nvSpPr>
          <p:spPr>
            <a:xfrm>
              <a:off x="19611616" y="3561552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Encode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b="0" dirty="0">
                  <a:solidFill>
                    <a:schemeClr val="tx1"/>
                  </a:solidFill>
                  <a:latin typeface="+mj-lt"/>
                  <a:ea typeface="SimHei" panose="02010609060101010101" pitchFamily="49" charset="-122"/>
                  <a:sym typeface="Helvetica Neue Medium"/>
                </a:rPr>
                <a:t>压缩编码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SimHei" panose="02010609060101010101" pitchFamily="49" charset="-122"/>
                <a:sym typeface="Helvetica Neue Medium"/>
              </a:endParaRPr>
            </a:p>
          </p:txBody>
        </p: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94007F64-A430-D243-B76E-FB325D0039D8}"/>
                </a:ext>
              </a:extLst>
            </p:cNvPr>
            <p:cNvCxnSpPr/>
            <p:nvPr/>
          </p:nvCxnSpPr>
          <p:spPr>
            <a:xfrm flipV="1">
              <a:off x="18649364" y="4032102"/>
              <a:ext cx="961504" cy="1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5A88DDC-52F8-4A42-AAC3-82C0EE717C22}"/>
                </a:ext>
              </a:extLst>
            </p:cNvPr>
            <p:cNvSpPr/>
            <p:nvPr/>
          </p:nvSpPr>
          <p:spPr>
            <a:xfrm>
              <a:off x="19630277" y="8025787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Decode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压缩解码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695BB594-C0F6-2D4D-8153-6E52189ED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3511" y="8475666"/>
              <a:ext cx="12743938" cy="1"/>
            </a:xfrm>
            <a:prstGeom prst="straightConnector1">
              <a:avLst/>
            </a:prstGeom>
            <a:noFill/>
            <a:ln w="5715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CDD4284-57BF-894E-8D71-AC2452E2A4C4}"/>
                </a:ext>
              </a:extLst>
            </p:cNvPr>
            <p:cNvSpPr/>
            <p:nvPr/>
          </p:nvSpPr>
          <p:spPr>
            <a:xfrm>
              <a:off x="4854209" y="8042985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DA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声音播放</a:t>
              </a:r>
              <a:endPara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SimHei" panose="02010609060101010101" pitchFamily="49" charset="-122"/>
                <a:sym typeface="Helvetica Neue Medium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34FB2821-9346-8643-A22F-C8B708DB1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673924" y="7935652"/>
              <a:ext cx="1283611" cy="1156996"/>
            </a:xfrm>
            <a:prstGeom prst="rect">
              <a:avLst/>
            </a:prstGeom>
          </p:spPr>
        </p:pic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D528846-9519-7A46-952C-14156BAAD9A7}"/>
                </a:ext>
              </a:extLst>
            </p:cNvPr>
            <p:cNvSpPr/>
            <p:nvPr/>
          </p:nvSpPr>
          <p:spPr>
            <a:xfrm>
              <a:off x="22357341" y="3561552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RTP</a:t>
              </a:r>
              <a:r>
                <a: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发送</a:t>
              </a:r>
              <a:endPara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SimHei" panose="02010609060101010101" pitchFamily="49" charset="-122"/>
                <a:sym typeface="Helvetica Neue Medium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B8B921F-E4B6-A34C-BD7F-0597AE2FAE4C}"/>
                </a:ext>
              </a:extLst>
            </p:cNvPr>
            <p:cNvSpPr/>
            <p:nvPr/>
          </p:nvSpPr>
          <p:spPr>
            <a:xfrm>
              <a:off x="22339087" y="8022863"/>
              <a:ext cx="2000641" cy="902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RTP</a:t>
              </a:r>
              <a:r>
                <a: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SimHei" panose="02010609060101010101" pitchFamily="49" charset="-122"/>
                  <a:sym typeface="Helvetica Neue Medium"/>
                </a:rPr>
                <a:t>接收</a:t>
              </a:r>
              <a:endPara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SimHei" panose="02010609060101010101" pitchFamily="49" charset="-122"/>
                <a:sym typeface="Helvetica Neue Medium"/>
              </a:endParaRPr>
            </a:p>
          </p:txBody>
        </p:sp>
        <p:sp>
          <p:nvSpPr>
            <p:cNvPr id="85" name="任意形状 84">
              <a:extLst>
                <a:ext uri="{FF2B5EF4-FFF2-40B4-BE49-F238E27FC236}">
                  <a16:creationId xmlns:a16="http://schemas.microsoft.com/office/drawing/2014/main" id="{4E8912AF-30C1-474F-B091-860FAC2954A5}"/>
                </a:ext>
              </a:extLst>
            </p:cNvPr>
            <p:cNvSpPr/>
            <p:nvPr/>
          </p:nvSpPr>
          <p:spPr>
            <a:xfrm>
              <a:off x="3706387" y="4889241"/>
              <a:ext cx="936961" cy="2780522"/>
            </a:xfrm>
            <a:custGeom>
              <a:avLst/>
              <a:gdLst>
                <a:gd name="connsiteX0" fmla="*/ 212470 w 936961"/>
                <a:gd name="connsiteY0" fmla="*/ 2780522 h 2780522"/>
                <a:gd name="connsiteX1" fmla="*/ 753646 w 936961"/>
                <a:gd name="connsiteY1" fmla="*/ 671804 h 2780522"/>
                <a:gd name="connsiteX2" fmla="*/ 604356 w 936961"/>
                <a:gd name="connsiteY2" fmla="*/ 447869 h 2780522"/>
                <a:gd name="connsiteX3" fmla="*/ 529711 w 936961"/>
                <a:gd name="connsiteY3" fmla="*/ 335902 h 2780522"/>
                <a:gd name="connsiteX4" fmla="*/ 417744 w 936961"/>
                <a:gd name="connsiteY4" fmla="*/ 223935 h 2780522"/>
                <a:gd name="connsiteX5" fmla="*/ 380421 w 936961"/>
                <a:gd name="connsiteY5" fmla="*/ 186612 h 2780522"/>
                <a:gd name="connsiteX6" fmla="*/ 231131 w 936961"/>
                <a:gd name="connsiteY6" fmla="*/ 74645 h 2780522"/>
                <a:gd name="connsiteX7" fmla="*/ 100503 w 936961"/>
                <a:gd name="connsiteY7" fmla="*/ 0 h 2780522"/>
                <a:gd name="connsiteX8" fmla="*/ 44519 w 936961"/>
                <a:gd name="connsiteY8" fmla="*/ 205273 h 2780522"/>
                <a:gd name="connsiteX9" fmla="*/ 100503 w 936961"/>
                <a:gd name="connsiteY9" fmla="*/ 223935 h 2780522"/>
                <a:gd name="connsiteX10" fmla="*/ 156486 w 936961"/>
                <a:gd name="connsiteY10" fmla="*/ 261257 h 2780522"/>
                <a:gd name="connsiteX11" fmla="*/ 193809 w 936961"/>
                <a:gd name="connsiteY11" fmla="*/ 279918 h 278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6961" h="2780522">
                  <a:moveTo>
                    <a:pt x="212470" y="2780522"/>
                  </a:moveTo>
                  <a:cubicBezTo>
                    <a:pt x="823095" y="1229203"/>
                    <a:pt x="1172661" y="1539764"/>
                    <a:pt x="753646" y="671804"/>
                  </a:cubicBezTo>
                  <a:cubicBezTo>
                    <a:pt x="678347" y="515828"/>
                    <a:pt x="681883" y="525398"/>
                    <a:pt x="604356" y="447869"/>
                  </a:cubicBezTo>
                  <a:cubicBezTo>
                    <a:pt x="571561" y="349484"/>
                    <a:pt x="607370" y="429094"/>
                    <a:pt x="529711" y="335902"/>
                  </a:cubicBezTo>
                  <a:cubicBezTo>
                    <a:pt x="415310" y="198620"/>
                    <a:pt x="593296" y="370227"/>
                    <a:pt x="417744" y="223935"/>
                  </a:cubicBezTo>
                  <a:cubicBezTo>
                    <a:pt x="404228" y="212671"/>
                    <a:pt x="394160" y="197603"/>
                    <a:pt x="380421" y="186612"/>
                  </a:cubicBezTo>
                  <a:cubicBezTo>
                    <a:pt x="331848" y="147753"/>
                    <a:pt x="280894" y="111967"/>
                    <a:pt x="231131" y="74645"/>
                  </a:cubicBezTo>
                  <a:cubicBezTo>
                    <a:pt x="140749" y="6858"/>
                    <a:pt x="185993" y="28497"/>
                    <a:pt x="100503" y="0"/>
                  </a:cubicBezTo>
                  <a:cubicBezTo>
                    <a:pt x="-13757" y="28565"/>
                    <a:pt x="-27959" y="5957"/>
                    <a:pt x="44519" y="205273"/>
                  </a:cubicBezTo>
                  <a:cubicBezTo>
                    <a:pt x="51241" y="223760"/>
                    <a:pt x="82909" y="215138"/>
                    <a:pt x="100503" y="223935"/>
                  </a:cubicBezTo>
                  <a:cubicBezTo>
                    <a:pt x="120563" y="233965"/>
                    <a:pt x="137254" y="249718"/>
                    <a:pt x="156486" y="261257"/>
                  </a:cubicBezTo>
                  <a:cubicBezTo>
                    <a:pt x="168413" y="268413"/>
                    <a:pt x="181368" y="273698"/>
                    <a:pt x="193809" y="279918"/>
                  </a:cubicBezTo>
                </a:path>
              </a:pathLst>
            </a:cu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E5A40E01-4051-C141-8634-C00B56DF8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972" y="5135461"/>
              <a:ext cx="1792452" cy="2510717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596FB0CB-DC88-234F-9C4D-2A701174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247" y="2254963"/>
              <a:ext cx="1866746" cy="1342747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840B6AC8-A5D4-4F4A-A42F-0C485CD68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5606" y="3597710"/>
              <a:ext cx="1896732" cy="1521797"/>
            </a:xfrm>
            <a:prstGeom prst="rect">
              <a:avLst/>
            </a:prstGeom>
          </p:spPr>
        </p:pic>
        <p:cxnSp>
          <p:nvCxnSpPr>
            <p:cNvPr id="89" name="直线箭头连接符 88">
              <a:extLst>
                <a:ext uri="{FF2B5EF4-FFF2-40B4-BE49-F238E27FC236}">
                  <a16:creationId xmlns:a16="http://schemas.microsoft.com/office/drawing/2014/main" id="{3FF03945-0E83-5D43-863C-2E2EA4E12C4A}"/>
                </a:ext>
              </a:extLst>
            </p:cNvPr>
            <p:cNvCxnSpPr>
              <a:cxnSpLocks/>
            </p:cNvCxnSpPr>
            <p:nvPr/>
          </p:nvCxnSpPr>
          <p:spPr>
            <a:xfrm>
              <a:off x="4092275" y="4033380"/>
              <a:ext cx="674427" cy="1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1" name="直线箭头连接符 90">
              <a:extLst>
                <a:ext uri="{FF2B5EF4-FFF2-40B4-BE49-F238E27FC236}">
                  <a16:creationId xmlns:a16="http://schemas.microsoft.com/office/drawing/2014/main" id="{E627C1BF-8273-3946-8F6C-BCD88A92A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409" y="8535394"/>
              <a:ext cx="818139" cy="1"/>
            </a:xfrm>
            <a:prstGeom prst="straightConnector1">
              <a:avLst/>
            </a:prstGeom>
            <a:noFill/>
            <a:ln w="5715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肘形连接符 93">
              <a:extLst>
                <a:ext uri="{FF2B5EF4-FFF2-40B4-BE49-F238E27FC236}">
                  <a16:creationId xmlns:a16="http://schemas.microsoft.com/office/drawing/2014/main" id="{6D1B8787-E491-EF46-B435-814A7E2219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976096" y="5826018"/>
              <a:ext cx="4007166" cy="1283609"/>
            </a:xfrm>
            <a:prstGeom prst="bentConnector3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7" name="直线箭头连接符 96">
              <a:extLst>
                <a:ext uri="{FF2B5EF4-FFF2-40B4-BE49-F238E27FC236}">
                  <a16:creationId xmlns:a16="http://schemas.microsoft.com/office/drawing/2014/main" id="{95983AE7-BC24-4642-9845-D25F894EA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9579" y="4078342"/>
              <a:ext cx="708169" cy="1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9" name="直线箭头连接符 98">
              <a:extLst>
                <a:ext uri="{FF2B5EF4-FFF2-40B4-BE49-F238E27FC236}">
                  <a16:creationId xmlns:a16="http://schemas.microsoft.com/office/drawing/2014/main" id="{13A884F5-7E27-7A4F-8F6B-EBA65E4B5ED0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 flipV="1">
              <a:off x="21612259" y="8471405"/>
              <a:ext cx="726828" cy="2800"/>
            </a:xfrm>
            <a:prstGeom prst="straightConnector1">
              <a:avLst/>
            </a:prstGeom>
            <a:noFill/>
            <a:ln w="5715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2" name="云形 101">
            <a:extLst>
              <a:ext uri="{FF2B5EF4-FFF2-40B4-BE49-F238E27FC236}">
                <a16:creationId xmlns:a16="http://schemas.microsoft.com/office/drawing/2014/main" id="{CBFC9B01-68CD-3E43-85AD-725C83A20C8B}"/>
              </a:ext>
            </a:extLst>
          </p:cNvPr>
          <p:cNvSpPr/>
          <p:nvPr/>
        </p:nvSpPr>
        <p:spPr>
          <a:xfrm>
            <a:off x="22242789" y="6400804"/>
            <a:ext cx="2252745" cy="1195902"/>
          </a:xfrm>
          <a:prstGeom prst="clou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Internet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" name="下箭头 103">
            <a:extLst>
              <a:ext uri="{FF2B5EF4-FFF2-40B4-BE49-F238E27FC236}">
                <a16:creationId xmlns:a16="http://schemas.microsoft.com/office/drawing/2014/main" id="{B6E24DF0-D859-C44D-A27E-FAD965BA0D8A}"/>
              </a:ext>
            </a:extLst>
          </p:cNvPr>
          <p:cNvSpPr/>
          <p:nvPr/>
        </p:nvSpPr>
        <p:spPr>
          <a:xfrm>
            <a:off x="22866707" y="5489404"/>
            <a:ext cx="535929" cy="671810"/>
          </a:xfrm>
          <a:prstGeom prst="downArrow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5" name="下箭头 104">
            <a:extLst>
              <a:ext uri="{FF2B5EF4-FFF2-40B4-BE49-F238E27FC236}">
                <a16:creationId xmlns:a16="http://schemas.microsoft.com/office/drawing/2014/main" id="{E63A6596-4367-5D4D-A7B7-2D61A9DC3BDC}"/>
              </a:ext>
            </a:extLst>
          </p:cNvPr>
          <p:cNvSpPr/>
          <p:nvPr/>
        </p:nvSpPr>
        <p:spPr>
          <a:xfrm>
            <a:off x="22866707" y="7782122"/>
            <a:ext cx="665097" cy="902682"/>
          </a:xfrm>
          <a:prstGeom prst="downArrow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77737686-6F5B-B947-A2E1-3A4096756EFF}"/>
              </a:ext>
            </a:extLst>
          </p:cNvPr>
          <p:cNvSpPr/>
          <p:nvPr/>
        </p:nvSpPr>
        <p:spPr>
          <a:xfrm rot="5400000">
            <a:off x="11170959" y="255879"/>
            <a:ext cx="991643" cy="6126025"/>
          </a:xfrm>
          <a:prstGeom prst="leftBrac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AB8F4-E76D-EA4A-B94F-679278A32E7D}"/>
              </a:ext>
            </a:extLst>
          </p:cNvPr>
          <p:cNvSpPr txBox="1"/>
          <p:nvPr/>
        </p:nvSpPr>
        <p:spPr>
          <a:xfrm>
            <a:off x="10710757" y="1998105"/>
            <a:ext cx="170441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刚需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</p:txBody>
      </p:sp>
      <p:sp>
        <p:nvSpPr>
          <p:cNvPr id="52" name="左大括号 51">
            <a:extLst>
              <a:ext uri="{FF2B5EF4-FFF2-40B4-BE49-F238E27FC236}">
                <a16:creationId xmlns:a16="http://schemas.microsoft.com/office/drawing/2014/main" id="{D9289A4C-BF9F-2546-83A5-85B562E4F7D4}"/>
              </a:ext>
            </a:extLst>
          </p:cNvPr>
          <p:cNvSpPr/>
          <p:nvPr/>
        </p:nvSpPr>
        <p:spPr>
          <a:xfrm rot="5400000">
            <a:off x="17063988" y="2577010"/>
            <a:ext cx="991606" cy="1483800"/>
          </a:xfrm>
          <a:prstGeom prst="leftBrac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8ABBE7A-EF19-5343-BF8F-D45B06E1D540}"/>
              </a:ext>
            </a:extLst>
          </p:cNvPr>
          <p:cNvSpPr txBox="1"/>
          <p:nvPr/>
        </p:nvSpPr>
        <p:spPr>
          <a:xfrm>
            <a:off x="16356517" y="2023575"/>
            <a:ext cx="240654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改善性需求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63756B-2B84-2D47-A216-93089CCD80F6}"/>
              </a:ext>
            </a:extLst>
          </p:cNvPr>
          <p:cNvSpPr/>
          <p:nvPr/>
        </p:nvSpPr>
        <p:spPr>
          <a:xfrm>
            <a:off x="7284178" y="4062485"/>
            <a:ext cx="8945487" cy="4622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65899F-4764-FA41-8935-4D0B665AD4FF}"/>
              </a:ext>
            </a:extLst>
          </p:cNvPr>
          <p:cNvSpPr/>
          <p:nvPr/>
        </p:nvSpPr>
        <p:spPr>
          <a:xfrm>
            <a:off x="7284177" y="4062485"/>
            <a:ext cx="11762105" cy="2338317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0551FBA-8E63-0F4B-9E16-D8A85D7B0F3A}"/>
              </a:ext>
            </a:extLst>
          </p:cNvPr>
          <p:cNvSpPr txBox="1"/>
          <p:nvPr/>
        </p:nvSpPr>
        <p:spPr>
          <a:xfrm>
            <a:off x="14854304" y="5859380"/>
            <a:ext cx="417951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Helvetica Neue"/>
              </a:rPr>
              <a:t>Audio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Helvetica Neue"/>
              </a:rPr>
              <a:t> 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Helvetica Neue"/>
              </a:rPr>
              <a:t>signal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Helvetica Neue"/>
              </a:rPr>
              <a:t> 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Helvetica Neue"/>
              </a:rPr>
              <a:t>process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276C30-FFC8-FD42-9676-41F80075E052}"/>
              </a:ext>
            </a:extLst>
          </p:cNvPr>
          <p:cNvSpPr/>
          <p:nvPr/>
        </p:nvSpPr>
        <p:spPr>
          <a:xfrm>
            <a:off x="19224702" y="4062485"/>
            <a:ext cx="2707933" cy="6040520"/>
          </a:xfrm>
          <a:prstGeom prst="rect">
            <a:avLst/>
          </a:prstGeom>
          <a:noFill/>
          <a:ln w="38100" cap="flat">
            <a:solidFill>
              <a:schemeClr val="accent5">
                <a:lumMod val="75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9B8D80-4545-524E-98BD-83D36F42240C}"/>
              </a:ext>
            </a:extLst>
          </p:cNvPr>
          <p:cNvSpPr/>
          <p:nvPr/>
        </p:nvSpPr>
        <p:spPr>
          <a:xfrm>
            <a:off x="19514570" y="6695009"/>
            <a:ext cx="23102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Audio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Codec</a:t>
            </a:r>
            <a:endParaRPr lang="zh-CN" altLang="en-US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654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2" grpId="0" animBg="1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4126092" cy="137199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为什么要做RTC？">
            <a:extLst>
              <a:ext uri="{FF2B5EF4-FFF2-40B4-BE49-F238E27FC236}">
                <a16:creationId xmlns:a16="http://schemas.microsoft.com/office/drawing/2014/main" id="{CD19EE7C-C0D1-E549-BC2B-1F1062598765}"/>
              </a:ext>
            </a:extLst>
          </p:cNvPr>
          <p:cNvSpPr txBox="1"/>
          <p:nvPr/>
        </p:nvSpPr>
        <p:spPr>
          <a:xfrm>
            <a:off x="671671" y="1374346"/>
            <a:ext cx="11364819" cy="90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回声消除</a:t>
            </a:r>
            <a:r>
              <a:rPr lang="en-US" altLang="zh-CN" sz="40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–-</a:t>
            </a:r>
            <a:r>
              <a:rPr lang="en-US" altLang="zh-CN" sz="4000" dirty="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Microsoft YaHei"/>
              </a:rPr>
              <a:t> AEC(Acoustic Echo Canceller) </a:t>
            </a:r>
            <a:endParaRPr lang="en-US" altLang="zh-CN" sz="4000" dirty="0">
              <a:solidFill>
                <a:schemeClr val="tx2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A91B32-D751-8348-AAB1-81A107F78CD9}"/>
              </a:ext>
            </a:extLst>
          </p:cNvPr>
          <p:cNvSpPr txBox="1"/>
          <p:nvPr/>
        </p:nvSpPr>
        <p:spPr>
          <a:xfrm>
            <a:off x="834996" y="2730249"/>
            <a:ext cx="14499905" cy="3241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回声的产生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571500" lvl="1" indent="-5715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  <a:sym typeface="Microsoft YaHei"/>
              </a:rPr>
              <a:t>B</a:t>
            </a:r>
            <a:r>
              <a:rPr lang="zh-CN" altLang="en-US" sz="32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  <a:sym typeface="Microsoft YaHei"/>
              </a:rPr>
              <a:t>端麦克风拾取扬声器的声音，并发送到</a:t>
            </a:r>
            <a:r>
              <a:rPr lang="en-US" altLang="zh-CN" sz="32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  <a:sym typeface="Microsoft YaHei"/>
              </a:rPr>
              <a:t>A</a:t>
            </a:r>
            <a:r>
              <a:rPr lang="zh-CN" altLang="en-US" sz="32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  <a:sym typeface="Microsoft YaHei"/>
              </a:rPr>
              <a:t>端，使得</a:t>
            </a:r>
            <a:r>
              <a:rPr lang="en-US" altLang="zh-CN" sz="32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  <a:sym typeface="Microsoft YaHei"/>
              </a:rPr>
              <a:t>A</a:t>
            </a:r>
            <a:r>
              <a:rPr lang="zh-CN" altLang="en-US" sz="320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  <a:sym typeface="Microsoft YaHei"/>
              </a:rPr>
              <a:t>端听到了自己的声音，称为回声</a:t>
            </a: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sym typeface="Microsoft YaHei"/>
              </a:rPr>
              <a:t>自适应回声消除</a:t>
            </a:r>
            <a:endParaRPr lang="en-US" altLang="zh-CN" sz="3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sym typeface="Microsoft YaHe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CE5CB6-94BA-ED41-AF9E-C00F96413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3424" y="2501155"/>
            <a:ext cx="6810860" cy="27661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B68167-EE8F-BB43-B5C8-C2A188791B7E}"/>
              </a:ext>
            </a:extLst>
          </p:cNvPr>
          <p:cNvSpPr txBox="1"/>
          <p:nvPr/>
        </p:nvSpPr>
        <p:spPr>
          <a:xfrm>
            <a:off x="15923424" y="1871708"/>
            <a:ext cx="118103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5F766F-9CFD-6F4B-BEDF-D31370D42E8D}"/>
              </a:ext>
            </a:extLst>
          </p:cNvPr>
          <p:cNvSpPr txBox="1"/>
          <p:nvPr/>
        </p:nvSpPr>
        <p:spPr>
          <a:xfrm>
            <a:off x="20667336" y="1806518"/>
            <a:ext cx="137157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端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3D796B6-6F67-7D47-A141-D39BCFFBA8D4}"/>
              </a:ext>
            </a:extLst>
          </p:cNvPr>
          <p:cNvGrpSpPr/>
          <p:nvPr/>
        </p:nvGrpSpPr>
        <p:grpSpPr>
          <a:xfrm>
            <a:off x="2515276" y="10346735"/>
            <a:ext cx="18232120" cy="2790050"/>
            <a:chOff x="1884680" y="8195701"/>
            <a:chExt cx="21332243" cy="523022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96D25A-86C9-EE42-8096-6439A6ED7AC0}"/>
                </a:ext>
              </a:extLst>
            </p:cNvPr>
            <p:cNvSpPr txBox="1"/>
            <p:nvPr/>
          </p:nvSpPr>
          <p:spPr>
            <a:xfrm>
              <a:off x="3052416" y="12594215"/>
              <a:ext cx="236207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240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40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端不做</a:t>
              </a:r>
              <a:r>
                <a:rPr lang="en-US" altLang="zh-CN" sz="240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AEC</a:t>
              </a:r>
              <a:endParaRPr lang="zh-CN" altLang="en-US" sz="240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24D5399-8023-F94B-B526-EE3502DDA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84681" y="9488442"/>
              <a:ext cx="8523093" cy="220115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F65871C-FA27-974F-A1EC-61B4E727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90440" y="9590261"/>
              <a:ext cx="8726483" cy="2201158"/>
            </a:xfrm>
            <a:prstGeom prst="rect">
              <a:avLst/>
            </a:prstGeom>
          </p:spPr>
        </p:pic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CB0902F4-EDB1-B04B-AB7B-17AE67102494}"/>
                </a:ext>
              </a:extLst>
            </p:cNvPr>
            <p:cNvSpPr/>
            <p:nvPr/>
          </p:nvSpPr>
          <p:spPr>
            <a:xfrm rot="5400000">
              <a:off x="2910491" y="7884133"/>
              <a:ext cx="578498" cy="2630119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</a:endParaRPr>
            </a:p>
          </p:txBody>
        </p:sp>
        <p:sp>
          <p:nvSpPr>
            <p:cNvPr id="15" name="左大括号 14">
              <a:extLst>
                <a:ext uri="{FF2B5EF4-FFF2-40B4-BE49-F238E27FC236}">
                  <a16:creationId xmlns:a16="http://schemas.microsoft.com/office/drawing/2014/main" id="{042F7B21-4D63-3748-9D13-B7C83C434F9E}"/>
                </a:ext>
              </a:extLst>
            </p:cNvPr>
            <p:cNvSpPr/>
            <p:nvPr/>
          </p:nvSpPr>
          <p:spPr>
            <a:xfrm rot="5400000">
              <a:off x="5904624" y="7836487"/>
              <a:ext cx="578498" cy="2725413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6" name="左大括号 15">
              <a:extLst>
                <a:ext uri="{FF2B5EF4-FFF2-40B4-BE49-F238E27FC236}">
                  <a16:creationId xmlns:a16="http://schemas.microsoft.com/office/drawing/2014/main" id="{C7214D40-0728-4A4E-B4D4-C6330D9BD397}"/>
                </a:ext>
              </a:extLst>
            </p:cNvPr>
            <p:cNvSpPr/>
            <p:nvPr/>
          </p:nvSpPr>
          <p:spPr>
            <a:xfrm rot="5400000">
              <a:off x="8851109" y="7824573"/>
              <a:ext cx="578498" cy="2725413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6040A0B-D501-954D-91F9-86EFAEDA3BC7}"/>
                </a:ext>
              </a:extLst>
            </p:cNvPr>
            <p:cNvSpPr txBox="1"/>
            <p:nvPr/>
          </p:nvSpPr>
          <p:spPr>
            <a:xfrm>
              <a:off x="2013758" y="8354815"/>
              <a:ext cx="237196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kumimoji="0" lang="zh-CN" altLang="en-US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端讲话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D8E05EB-1075-A54A-B399-58111A055EB4}"/>
                </a:ext>
              </a:extLst>
            </p:cNvPr>
            <p:cNvSpPr txBox="1"/>
            <p:nvPr/>
          </p:nvSpPr>
          <p:spPr>
            <a:xfrm>
              <a:off x="4960245" y="8315958"/>
              <a:ext cx="237196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kumimoji="0" lang="zh-CN" altLang="en-US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端讲话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B69C9FF-8EDC-6D4C-AFA7-BD48149F1579}"/>
                </a:ext>
              </a:extLst>
            </p:cNvPr>
            <p:cNvSpPr txBox="1"/>
            <p:nvPr/>
          </p:nvSpPr>
          <p:spPr>
            <a:xfrm>
              <a:off x="8035810" y="8354815"/>
              <a:ext cx="237196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kumimoji="0" lang="zh-CN" altLang="en-US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、</a:t>
              </a:r>
              <a:r>
                <a:rPr kumimoji="0" lang="en-US" altLang="zh-CN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kumimoji="0" lang="zh-CN" altLang="en-US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两端同时讲话</a:t>
              </a:r>
            </a:p>
          </p:txBody>
        </p:sp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015DC650-CA77-6D48-8B0E-5685E2F11C80}"/>
                </a:ext>
              </a:extLst>
            </p:cNvPr>
            <p:cNvSpPr/>
            <p:nvPr/>
          </p:nvSpPr>
          <p:spPr>
            <a:xfrm rot="5400000">
              <a:off x="15323317" y="7763876"/>
              <a:ext cx="578498" cy="2630119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</a:endParaRPr>
            </a:p>
          </p:txBody>
        </p:sp>
        <p:sp>
          <p:nvSpPr>
            <p:cNvPr id="22" name="左大括号 21">
              <a:extLst>
                <a:ext uri="{FF2B5EF4-FFF2-40B4-BE49-F238E27FC236}">
                  <a16:creationId xmlns:a16="http://schemas.microsoft.com/office/drawing/2014/main" id="{F9FDF5DB-C9C0-A44A-8357-10CC427DC471}"/>
                </a:ext>
              </a:extLst>
            </p:cNvPr>
            <p:cNvSpPr/>
            <p:nvPr/>
          </p:nvSpPr>
          <p:spPr>
            <a:xfrm rot="5400000">
              <a:off x="18317450" y="7716230"/>
              <a:ext cx="578498" cy="2725413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左大括号 22">
              <a:extLst>
                <a:ext uri="{FF2B5EF4-FFF2-40B4-BE49-F238E27FC236}">
                  <a16:creationId xmlns:a16="http://schemas.microsoft.com/office/drawing/2014/main" id="{2CEFB524-FB97-C14A-9892-22DDE46C92D9}"/>
                </a:ext>
              </a:extLst>
            </p:cNvPr>
            <p:cNvSpPr/>
            <p:nvPr/>
          </p:nvSpPr>
          <p:spPr>
            <a:xfrm rot="5400000">
              <a:off x="21263935" y="7704316"/>
              <a:ext cx="578498" cy="2725413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DF25114-ED8A-664B-A950-2321E6637D9C}"/>
                </a:ext>
              </a:extLst>
            </p:cNvPr>
            <p:cNvSpPr txBox="1"/>
            <p:nvPr/>
          </p:nvSpPr>
          <p:spPr>
            <a:xfrm>
              <a:off x="14426584" y="8234558"/>
              <a:ext cx="237196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kumimoji="0" lang="zh-CN" altLang="en-US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端讲话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BB78F75-ED44-3D42-AC3D-5070ED00E8FE}"/>
                </a:ext>
              </a:extLst>
            </p:cNvPr>
            <p:cNvSpPr txBox="1"/>
            <p:nvPr/>
          </p:nvSpPr>
          <p:spPr>
            <a:xfrm>
              <a:off x="17373071" y="8195701"/>
              <a:ext cx="237196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kumimoji="0" lang="zh-CN" altLang="en-US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端讲话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2FB4C17-7BFE-1B44-9C60-3879058944DF}"/>
                </a:ext>
              </a:extLst>
            </p:cNvPr>
            <p:cNvSpPr txBox="1"/>
            <p:nvPr/>
          </p:nvSpPr>
          <p:spPr>
            <a:xfrm>
              <a:off x="20448636" y="8234558"/>
              <a:ext cx="237196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kumimoji="0" lang="zh-CN" altLang="en-US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、</a:t>
              </a:r>
              <a:r>
                <a:rPr kumimoji="0" lang="en-US" altLang="zh-CN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kumimoji="0" lang="zh-CN" altLang="en-US" sz="2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两端同时讲话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B0A65C1-05C1-CB4D-8CB7-52FDF4DF8E35}"/>
                </a:ext>
              </a:extLst>
            </p:cNvPr>
            <p:cNvSpPr txBox="1"/>
            <p:nvPr/>
          </p:nvSpPr>
          <p:spPr>
            <a:xfrm>
              <a:off x="16807133" y="12667180"/>
              <a:ext cx="236207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240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40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端做</a:t>
              </a:r>
              <a:r>
                <a:rPr lang="en-US" altLang="zh-CN" sz="240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AEC</a:t>
              </a:r>
              <a:endParaRPr lang="zh-CN" altLang="en-US" sz="240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8" name="aec_1">
              <a:hlinkClick r:id="" action="ppaction://media"/>
              <a:extLst>
                <a:ext uri="{FF2B5EF4-FFF2-40B4-BE49-F238E27FC236}">
                  <a16:creationId xmlns:a16="http://schemas.microsoft.com/office/drawing/2014/main" id="{CBF8809E-41BA-BC4A-9384-2AF1DD0B8ABB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07074" y="11871801"/>
              <a:ext cx="1207223" cy="1207223"/>
            </a:xfrm>
            <a:prstGeom prst="rect">
              <a:avLst/>
            </a:prstGeom>
          </p:spPr>
        </p:pic>
        <p:pic>
          <p:nvPicPr>
            <p:cNvPr id="29" name="aec_2">
              <a:hlinkClick r:id="" action="ppaction://media"/>
              <a:extLst>
                <a:ext uri="{FF2B5EF4-FFF2-40B4-BE49-F238E27FC236}">
                  <a16:creationId xmlns:a16="http://schemas.microsoft.com/office/drawing/2014/main" id="{F6367723-99E1-D344-ACBE-4B1EB2CF0FDF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9365794" y="12218703"/>
              <a:ext cx="1207223" cy="1207223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461B3A6-0197-3C44-9B83-7833E4B35922}"/>
              </a:ext>
            </a:extLst>
          </p:cNvPr>
          <p:cNvGrpSpPr/>
          <p:nvPr/>
        </p:nvGrpSpPr>
        <p:grpSpPr>
          <a:xfrm>
            <a:off x="2310906" y="5258858"/>
            <a:ext cx="13972961" cy="3169174"/>
            <a:chOff x="2288016" y="8792675"/>
            <a:chExt cx="13972961" cy="3169174"/>
          </a:xfrm>
        </p:grpSpPr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06C3A121-CB6C-3C45-A983-B621A4590E99}"/>
                </a:ext>
              </a:extLst>
            </p:cNvPr>
            <p:cNvCxnSpPr>
              <a:cxnSpLocks/>
            </p:cNvCxnSpPr>
            <p:nvPr/>
          </p:nvCxnSpPr>
          <p:spPr>
            <a:xfrm>
              <a:off x="2911151" y="10655559"/>
              <a:ext cx="2293716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D31AE649-4E19-6643-BC34-B336EA73E43C}"/>
                </a:ext>
              </a:extLst>
            </p:cNvPr>
            <p:cNvSpPr/>
            <p:nvPr/>
          </p:nvSpPr>
          <p:spPr>
            <a:xfrm>
              <a:off x="5204867" y="10222543"/>
              <a:ext cx="2296945" cy="866032"/>
            </a:xfrm>
            <a:prstGeom prst="roundRect">
              <a:avLst/>
            </a:prstGeom>
            <a:solidFill>
              <a:schemeClr val="bg1"/>
            </a:solidFill>
            <a:ln w="508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Adaptive Filter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6548F9D6-B2F2-314C-ACC9-176AEDC4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1812" y="10655559"/>
              <a:ext cx="1119674" cy="311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或者 33">
              <a:extLst>
                <a:ext uri="{FF2B5EF4-FFF2-40B4-BE49-F238E27FC236}">
                  <a16:creationId xmlns:a16="http://schemas.microsoft.com/office/drawing/2014/main" id="{F485FA99-4959-E543-A821-1CDCE29C5644}"/>
                </a:ext>
              </a:extLst>
            </p:cNvPr>
            <p:cNvSpPr/>
            <p:nvPr/>
          </p:nvSpPr>
          <p:spPr>
            <a:xfrm>
              <a:off x="8602826" y="10420868"/>
              <a:ext cx="429208" cy="433745"/>
            </a:xfrm>
            <a:prstGeom prst="flowChartOr">
              <a:avLst/>
            </a:prstGeom>
            <a:solidFill>
              <a:schemeClr val="bg1"/>
            </a:solidFill>
            <a:ln w="508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7608FA1-4938-174A-9190-65600F9B93FB}"/>
                </a:ext>
              </a:extLst>
            </p:cNvPr>
            <p:cNvSpPr txBox="1"/>
            <p:nvPr/>
          </p:nvSpPr>
          <p:spPr>
            <a:xfrm>
              <a:off x="2911151" y="10249256"/>
              <a:ext cx="196253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rPr>
                <a:t>Playout Signal</a:t>
              </a:r>
              <a:endPara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endParaRPr>
            </a:p>
          </p:txBody>
        </p: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035A151A-18C3-F24C-8D31-95D74397043E}"/>
                </a:ext>
              </a:extLst>
            </p:cNvPr>
            <p:cNvCxnSpPr>
              <a:cxnSpLocks/>
            </p:cNvCxnSpPr>
            <p:nvPr/>
          </p:nvCxnSpPr>
          <p:spPr>
            <a:xfrm>
              <a:off x="8800264" y="9316745"/>
              <a:ext cx="0" cy="1104123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3C2EC2C-81A8-1141-970E-DBF9458E4C90}"/>
                </a:ext>
              </a:extLst>
            </p:cNvPr>
            <p:cNvSpPr/>
            <p:nvPr/>
          </p:nvSpPr>
          <p:spPr>
            <a:xfrm>
              <a:off x="8819709" y="9212580"/>
              <a:ext cx="2178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Noise+Speech+Echo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D7DAF13C-66A9-214B-878F-AA8CE4021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0695" y="10628847"/>
              <a:ext cx="3321697" cy="805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06BA50D-DF5B-1149-A600-AFE8E1824CAF}"/>
                </a:ext>
              </a:extLst>
            </p:cNvPr>
            <p:cNvSpPr txBox="1"/>
            <p:nvPr/>
          </p:nvSpPr>
          <p:spPr>
            <a:xfrm>
              <a:off x="8221768" y="10156922"/>
              <a:ext cx="188226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-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10B55F3F-065B-BE4C-B9E9-151675439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9110" y="10636898"/>
              <a:ext cx="2" cy="132495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FCB35A97-45BA-D044-A558-3CB42DB05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0882" y="11961848"/>
              <a:ext cx="378822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33F6FDA-FA4E-B945-8321-A11F5B09F3B8}"/>
                </a:ext>
              </a:extLst>
            </p:cNvPr>
            <p:cNvSpPr/>
            <p:nvPr/>
          </p:nvSpPr>
          <p:spPr>
            <a:xfrm>
              <a:off x="9070720" y="10240855"/>
              <a:ext cx="30957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Noise+Speech+Residual</a:t>
              </a: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Echo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B117DB7A-5F5D-524C-A018-FC33390114F9}"/>
                </a:ext>
              </a:extLst>
            </p:cNvPr>
            <p:cNvSpPr/>
            <p:nvPr/>
          </p:nvSpPr>
          <p:spPr>
            <a:xfrm>
              <a:off x="12391054" y="10222543"/>
              <a:ext cx="1306286" cy="841879"/>
            </a:xfrm>
            <a:prstGeom prst="roundRect">
              <a:avLst/>
            </a:prstGeom>
            <a:solidFill>
              <a:schemeClr val="bg1"/>
            </a:solidFill>
            <a:ln w="508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sym typeface="Helvetica Neue Medium"/>
                </a:rPr>
                <a:t>RES/NLP</a:t>
              </a:r>
              <a:endParaRPr lang="zh-CN" altLang="en-US" sz="2000" dirty="0">
                <a:solidFill>
                  <a:schemeClr val="tx1"/>
                </a:solidFill>
                <a:sym typeface="Helvetica Neue Medium"/>
              </a:endParaRPr>
            </a:p>
          </p:txBody>
        </p: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7ADEE9DB-A331-4843-BCED-A97226565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9543" y="11088576"/>
              <a:ext cx="391885" cy="87327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36DDD130-95B7-3949-B194-1CD1DC9A6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670" y="9069355"/>
              <a:ext cx="653142" cy="1143552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4EC220EB-BBCC-EF47-AAEB-52A202F22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34661" y="10610187"/>
              <a:ext cx="2526316" cy="1866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2069682-5F39-2146-AD31-1BB2CBBDD89B}"/>
                </a:ext>
              </a:extLst>
            </p:cNvPr>
            <p:cNvSpPr/>
            <p:nvPr/>
          </p:nvSpPr>
          <p:spPr>
            <a:xfrm>
              <a:off x="14210011" y="10212907"/>
              <a:ext cx="1547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Noise+Speech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5394E3DD-AD3E-AA44-9E62-465511051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84079" y="8792675"/>
              <a:ext cx="386639" cy="441873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4E5188E5-BEC5-D543-9BAF-8E4B3598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2288016" y="10338970"/>
              <a:ext cx="487908" cy="561094"/>
            </a:xfrm>
            <a:prstGeom prst="rect">
              <a:avLst/>
            </a:prstGeom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EBD99C8F-74FE-D646-A826-D409113722DC}"/>
              </a:ext>
            </a:extLst>
          </p:cNvPr>
          <p:cNvSpPr txBox="1"/>
          <p:nvPr/>
        </p:nvSpPr>
        <p:spPr>
          <a:xfrm>
            <a:off x="7025814" y="8679293"/>
            <a:ext cx="409554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自适应回声抵消原理</a:t>
            </a:r>
          </a:p>
        </p:txBody>
      </p:sp>
    </p:spTree>
    <p:extLst>
      <p:ext uri="{BB962C8B-B14F-4D97-AF65-F5344CB8AC3E}">
        <p14:creationId xmlns:p14="http://schemas.microsoft.com/office/powerpoint/2010/main" val="39940569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字节跳动ByteDance-PPT-0724-03.jpg" descr="字节跳动ByteDance-PPT-0724-03.jpg">
            <a:extLst>
              <a:ext uri="{FF2B5EF4-FFF2-40B4-BE49-F238E27FC236}">
                <a16:creationId xmlns:a16="http://schemas.microsoft.com/office/drawing/2014/main" id="{B295F3BA-C4A1-694C-9DCC-F028F02D7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为什么要做RTC？">
            <a:extLst>
              <a:ext uri="{FF2B5EF4-FFF2-40B4-BE49-F238E27FC236}">
                <a16:creationId xmlns:a16="http://schemas.microsoft.com/office/drawing/2014/main" id="{082DF4EB-8AC0-4CAE-AA14-316EDD7C31EC}"/>
              </a:ext>
            </a:extLst>
          </p:cNvPr>
          <p:cNvSpPr txBox="1"/>
          <p:nvPr/>
        </p:nvSpPr>
        <p:spPr>
          <a:xfrm>
            <a:off x="671671" y="1374346"/>
            <a:ext cx="11364819" cy="90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噪声抑制</a:t>
            </a:r>
            <a:r>
              <a:rPr lang="en-US" altLang="zh-CN" sz="400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–-</a:t>
            </a: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Microsoft YaHei"/>
              </a:rPr>
              <a:t> ANS(Acoustic Noise Suppression) </a:t>
            </a:r>
            <a:endParaRPr lang="en-US" altLang="zh-CN" sz="4000" dirty="0">
              <a:solidFill>
                <a:schemeClr val="tx2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F31C07-45B5-4AC6-B5D3-73193F119315}"/>
              </a:ext>
            </a:extLst>
          </p:cNvPr>
          <p:cNvSpPr txBox="1"/>
          <p:nvPr/>
        </p:nvSpPr>
        <p:spPr>
          <a:xfrm>
            <a:off x="1063557" y="2648761"/>
            <a:ext cx="10711676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Helvetica Neue"/>
              </a:rPr>
              <a:t>噪声类型</a:t>
            </a:r>
            <a:endParaRPr kumimoji="0" lang="en-US" altLang="zh-CN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Hei" panose="02010609060101010101" pitchFamily="49" charset="-122"/>
              <a:ea typeface="SimHei" panose="02010609060101010101" pitchFamily="49" charset="-122"/>
              <a:sym typeface="Helvetica Neue"/>
            </a:endParaRP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b="0" dirty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平稳噪声：不随时间改变，如电脑</a:t>
            </a:r>
            <a:r>
              <a:rPr lang="zh-CN" altLang="en-US" sz="2800" b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风扇噪声、空调噪声</a:t>
            </a:r>
            <a:endParaRPr lang="en-US" altLang="zh-CN" sz="2800" b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68B8CE-D0C8-4FEB-9AA5-AE19DD738D00}"/>
              </a:ext>
            </a:extLst>
          </p:cNvPr>
          <p:cNvSpPr/>
          <p:nvPr/>
        </p:nvSpPr>
        <p:spPr>
          <a:xfrm>
            <a:off x="760666" y="6325893"/>
            <a:ext cx="10097636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b="0">
                <a:solidFill>
                  <a:schemeClr val="tx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非平稳噪声：随时间改变，如餐馆中很多人讲话的背景噪声</a:t>
            </a:r>
            <a:endParaRPr lang="en-US" altLang="zh-CN" sz="2800" b="0" dirty="0">
              <a:solidFill>
                <a:schemeClr val="tx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6" name="stable">
            <a:hlinkClick r:id="" action="ppaction://media"/>
            <a:extLst>
              <a:ext uri="{FF2B5EF4-FFF2-40B4-BE49-F238E27FC236}">
                <a16:creationId xmlns:a16="http://schemas.microsoft.com/office/drawing/2014/main" id="{769DB7EE-5826-42F9-88F5-EB0D444953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7169" y="4682221"/>
            <a:ext cx="1007706" cy="1007706"/>
          </a:xfrm>
          <a:prstGeom prst="rect">
            <a:avLst/>
          </a:prstGeom>
        </p:spPr>
      </p:pic>
      <p:pic>
        <p:nvPicPr>
          <p:cNvPr id="17" name="babble">
            <a:hlinkClick r:id="" action="ppaction://media"/>
            <a:extLst>
              <a:ext uri="{FF2B5EF4-FFF2-40B4-BE49-F238E27FC236}">
                <a16:creationId xmlns:a16="http://schemas.microsoft.com/office/drawing/2014/main" id="{0A09D5D8-7AA1-4CE0-838F-59C9BFCFF2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7169" y="8193957"/>
            <a:ext cx="971904" cy="971904"/>
          </a:xfrm>
          <a:prstGeom prst="rect">
            <a:avLst/>
          </a:prstGeom>
        </p:spPr>
      </p:pic>
      <p:pic>
        <p:nvPicPr>
          <p:cNvPr id="18" name="keyboard">
            <a:hlinkClick r:id="" action="ppaction://media"/>
            <a:extLst>
              <a:ext uri="{FF2B5EF4-FFF2-40B4-BE49-F238E27FC236}">
                <a16:creationId xmlns:a16="http://schemas.microsoft.com/office/drawing/2014/main" id="{C2876E59-F0FA-4E7E-9E13-0D041752776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7169" y="10961951"/>
            <a:ext cx="971903" cy="9719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B17493E-F0F7-4D20-9FD4-D07BD1A606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01383" y="3233648"/>
            <a:ext cx="5220855" cy="28967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26FF665-9B15-4F21-909C-8327E62FD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1531" y="10423406"/>
            <a:ext cx="6697882" cy="19182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4F7546-9D03-4CA9-9474-FF57158B31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7216" y="4328893"/>
            <a:ext cx="7308562" cy="14557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362D409-6FDD-4C04-8F07-94422FF918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3720" y="7931338"/>
            <a:ext cx="7629563" cy="135740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E523170-5E58-49E0-8581-25FF29B15B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01383" y="6963568"/>
            <a:ext cx="5264595" cy="28967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AF9A5E0-C6E9-4C20-9725-A47AABE0DA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01383" y="10448562"/>
            <a:ext cx="5264596" cy="287696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47C0B77-9A12-4A45-B15A-26EAA6DEB079}"/>
              </a:ext>
            </a:extLst>
          </p:cNvPr>
          <p:cNvSpPr txBox="1"/>
          <p:nvPr/>
        </p:nvSpPr>
        <p:spPr>
          <a:xfrm>
            <a:off x="1418254" y="8404856"/>
            <a:ext cx="154821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00FF"/>
                </a:solidFill>
                <a:effectLst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Helvetica Neue"/>
              </a:rPr>
              <a:t>babble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00FF"/>
                </a:solidFill>
                <a:effectLst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Helvetica Neue"/>
              </a:rPr>
              <a:t>噪声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2B4526-90C5-45F9-9A25-8C85AA1E8178}"/>
              </a:ext>
            </a:extLst>
          </p:cNvPr>
          <p:cNvSpPr txBox="1"/>
          <p:nvPr/>
        </p:nvSpPr>
        <p:spPr>
          <a:xfrm>
            <a:off x="1593196" y="4939235"/>
            <a:ext cx="132414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Helvetica Neue"/>
              </a:rPr>
              <a:t>空调噪声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3CC67A-DC4F-4837-8287-D1BC92AEA209}"/>
              </a:ext>
            </a:extLst>
          </p:cNvPr>
          <p:cNvSpPr txBox="1"/>
          <p:nvPr/>
        </p:nvSpPr>
        <p:spPr>
          <a:xfrm>
            <a:off x="1435184" y="11177345"/>
            <a:ext cx="154821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Helvetica Neue"/>
              </a:rPr>
              <a:t>键盘噪声</a:t>
            </a:r>
          </a:p>
        </p:txBody>
      </p:sp>
    </p:spTree>
    <p:extLst>
      <p:ext uri="{BB962C8B-B14F-4D97-AF65-F5344CB8AC3E}">
        <p14:creationId xmlns:p14="http://schemas.microsoft.com/office/powerpoint/2010/main" val="842646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13120</TotalTime>
  <Words>714</Words>
  <Application>Microsoft Macintosh PowerPoint</Application>
  <PresentationFormat>自定义</PresentationFormat>
  <Paragraphs>132</Paragraphs>
  <Slides>14</Slides>
  <Notes>11</Notes>
  <HiddenSlides>0</HiddenSlides>
  <MMClips>19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SimHei</vt:lpstr>
      <vt:lpstr>SimHei</vt:lpstr>
      <vt:lpstr>华文细黑</vt:lpstr>
      <vt:lpstr>宋体</vt:lpstr>
      <vt:lpstr>Arial</vt:lpstr>
      <vt:lpstr>Helvetica Neue</vt:lpstr>
      <vt:lpstr>Helvetica Neue Light</vt:lpstr>
      <vt:lpstr>Helvetica Neue Medium</vt:lpstr>
      <vt:lpstr>Times New Roman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姚 锐</cp:lastModifiedBy>
  <cp:revision>257</cp:revision>
  <dcterms:modified xsi:type="dcterms:W3CDTF">2020-10-30T03:37:13Z</dcterms:modified>
</cp:coreProperties>
</file>